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" ContentType="application/vnd.ms-exce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529" r:id="rId2"/>
    <p:sldId id="536" r:id="rId3"/>
    <p:sldId id="522" r:id="rId4"/>
    <p:sldId id="551" r:id="rId5"/>
    <p:sldId id="553" r:id="rId6"/>
    <p:sldId id="520" r:id="rId7"/>
    <p:sldId id="530" r:id="rId8"/>
    <p:sldId id="512" r:id="rId9"/>
    <p:sldId id="533" r:id="rId10"/>
    <p:sldId id="521" r:id="rId11"/>
    <p:sldId id="559" r:id="rId12"/>
    <p:sldId id="560" r:id="rId13"/>
    <p:sldId id="525" r:id="rId14"/>
    <p:sldId id="526" r:id="rId15"/>
    <p:sldId id="539" r:id="rId16"/>
    <p:sldId id="542" r:id="rId17"/>
    <p:sldId id="552" r:id="rId18"/>
    <p:sldId id="543" r:id="rId19"/>
    <p:sldId id="546" r:id="rId20"/>
    <p:sldId id="545" r:id="rId21"/>
    <p:sldId id="544" r:id="rId22"/>
    <p:sldId id="541" r:id="rId23"/>
    <p:sldId id="561" r:id="rId24"/>
    <p:sldId id="505" r:id="rId25"/>
    <p:sldId id="562" r:id="rId26"/>
    <p:sldId id="550" r:id="rId27"/>
    <p:sldId id="555" r:id="rId28"/>
    <p:sldId id="556" r:id="rId29"/>
    <p:sldId id="554" r:id="rId30"/>
    <p:sldId id="563" r:id="rId31"/>
    <p:sldId id="549" r:id="rId32"/>
    <p:sldId id="548" r:id="rId33"/>
  </p:sldIdLst>
  <p:sldSz cx="9144000" cy="6858000" type="screen4x3"/>
  <p:notesSz cx="6662738" cy="9926638"/>
  <p:defaultTextStyle>
    <a:defPPr>
      <a:defRPr lang="de-DE"/>
    </a:defPPr>
    <a:lvl1pPr algn="l" rtl="0" eaLnBrk="0" fontAlgn="base" hangingPunct="0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0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339933"/>
    <a:srgbClr val="006600"/>
    <a:srgbClr val="FF0000"/>
    <a:srgbClr val="FF00FF"/>
    <a:srgbClr val="800000"/>
    <a:srgbClr val="0000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7" autoAdjust="0"/>
    <p:restoredTop sz="94576" autoAdjust="0"/>
  </p:normalViewPr>
  <p:slideViewPr>
    <p:cSldViewPr>
      <p:cViewPr>
        <p:scale>
          <a:sx n="150" d="100"/>
          <a:sy n="150" d="100"/>
        </p:scale>
        <p:origin x="822" y="-174"/>
      </p:cViewPr>
      <p:guideLst>
        <p:guide orient="horz" pos="4156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8"/>
    </p:cViewPr>
  </p:sorterViewPr>
  <p:notesViewPr>
    <p:cSldViewPr>
      <p:cViewPr>
        <p:scale>
          <a:sx n="100" d="100"/>
          <a:sy n="100" d="100"/>
        </p:scale>
        <p:origin x="-864" y="-72"/>
      </p:cViewPr>
      <p:guideLst>
        <p:guide orient="horz" pos="3127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075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5075" y="942975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DFB2214-6281-45F2-8BCC-EE302AFEB2CB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7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5075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9313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47638" y="4714875"/>
            <a:ext cx="6292850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5075" y="942975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30FA3F0-E4BA-4B6C-83C6-ABF23786AD5F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548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0000"/>
      </a:lnSpc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lnSpc>
        <a:spcPct val="80000"/>
      </a:lnSpc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lnSpc>
        <a:spcPct val="80000"/>
      </a:lnSpc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lnSpc>
        <a:spcPct val="80000"/>
      </a:lnSpc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lnSpc>
        <a:spcPct val="80000"/>
      </a:lnSpc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850900" y="744538"/>
            <a:ext cx="4962525" cy="3722687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0FA3F0-E4BA-4B6C-83C6-ABF23786AD5F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002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FC72AF-0BA8-49DB-A3F2-146A8436F57A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2525" cy="3722687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714875"/>
            <a:ext cx="5332412" cy="4467225"/>
          </a:xfrm>
          <a:noFill/>
          <a:ln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4294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631E7D-55DB-46A4-82FD-3542A21DB073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2525" cy="372268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714875"/>
            <a:ext cx="5332412" cy="4467225"/>
          </a:xfrm>
          <a:noFill/>
          <a:ln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0925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850900" y="744538"/>
            <a:ext cx="4962525" cy="3722687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0FA3F0-E4BA-4B6C-83C6-ABF23786AD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154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B7AB3C-3DA1-4B0A-BF20-21403980ACD2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2525" cy="372268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4875"/>
            <a:ext cx="5329238" cy="4467225"/>
          </a:xfrm>
          <a:noFill/>
          <a:ln/>
        </p:spPr>
        <p:txBody>
          <a:bodyPr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53512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AB194E-80AC-4EFD-BC88-0BF98904B8AC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44538"/>
            <a:ext cx="4962525" cy="3722687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4875"/>
            <a:ext cx="5329238" cy="4467225"/>
          </a:xfrm>
          <a:noFill/>
          <a:ln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6351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877F7-C514-4E63-A7F8-A07B8F7AB22F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2525" cy="37226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714875"/>
            <a:ext cx="5332412" cy="4467225"/>
          </a:xfrm>
          <a:noFill/>
          <a:ln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5013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0900" y="744538"/>
            <a:ext cx="4962525" cy="3722687"/>
          </a:xfrm>
          <a:ln/>
        </p:spPr>
      </p:sp>
      <p:sp>
        <p:nvSpPr>
          <p:cNvPr id="3481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3482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38DA4C-3213-40E9-8311-BAD7CEB27E2E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658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8B4E2-18FC-451D-90C4-5B94D225DED7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2525" cy="3722687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714875"/>
            <a:ext cx="5332412" cy="4467225"/>
          </a:xfrm>
          <a:noFill/>
          <a:ln/>
        </p:spPr>
        <p:txBody>
          <a:bodyPr/>
          <a:lstStyle/>
          <a:p>
            <a:r>
              <a:rPr lang="pl-PL" dirty="0" err="1"/>
              <a:t>Srednia</a:t>
            </a:r>
            <a:r>
              <a:rPr lang="pl-PL" dirty="0"/>
              <a:t> cena 127,25 brutt</a:t>
            </a:r>
            <a:r>
              <a:rPr lang="pl-PL" baseline="0" dirty="0"/>
              <a:t> z wysłodkami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7219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95EE77-9558-4393-BEF2-6A67D88D9692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2525" cy="372268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714875"/>
            <a:ext cx="5332412" cy="4467225"/>
          </a:xfrm>
          <a:noFill/>
          <a:ln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9167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361E1D-B289-46A6-A5A1-7EF92FFDE63C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2525" cy="3722687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714875"/>
            <a:ext cx="5332412" cy="4467225"/>
          </a:xfrm>
          <a:noFill/>
          <a:ln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77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5EF02-8F53-40AD-AEF5-F87D1936882B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9BF26-E9B6-40A8-8A03-7BF8E6399C1E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C7FFE-2C4B-4AEE-8088-2EAAD03953A5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F64F7-0C7B-45D0-A425-15C74C94552A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ytuł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wykresu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CCFF5-25C6-44FA-8DB4-4A78480CA4C7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29421-C76B-49E1-B47F-4CE6854F645B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F3844-591E-46C5-831B-C52082F4FC39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7ABA1-0731-4E49-AA8E-4D94CBD89BBE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EF325-4B39-4BE3-9085-226AED5352D9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C2D5F-1EEC-4CE3-BE3E-3DD8E3C47878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002D0-4647-42F4-B258-B59C81C0B7C0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D66C0-C804-4FF1-A216-6ACD37F36594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75786-494C-4BE2-A3B8-1B309E032B19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30238"/>
            <a:ext cx="9144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>
              <a:latin typeface="Arial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85279897-DE8C-43AE-B7A1-476C200D5D8D}" type="slidenum">
              <a:rPr lang="de-DE"/>
              <a:pPr>
                <a:defRPr/>
              </a:pPr>
              <a:t>‹№›</a:t>
            </a:fld>
            <a:endParaRPr lang="de-DE"/>
          </a:p>
        </p:txBody>
      </p:sp>
      <p:grpSp>
        <p:nvGrpSpPr>
          <p:cNvPr id="7174" name="Group 11"/>
          <p:cNvGrpSpPr>
            <a:grpSpLocks/>
          </p:cNvGrpSpPr>
          <p:nvPr/>
        </p:nvGrpSpPr>
        <p:grpSpPr bwMode="auto">
          <a:xfrm>
            <a:off x="8153400" y="0"/>
            <a:ext cx="733425" cy="866775"/>
            <a:chOff x="5136" y="42"/>
            <a:chExt cx="462" cy="546"/>
          </a:xfrm>
        </p:grpSpPr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5214" y="42"/>
              <a:ext cx="384" cy="5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>
                <a:latin typeface="Arial" charset="0"/>
              </a:endParaRPr>
            </a:p>
          </p:txBody>
        </p:sp>
        <p:pic>
          <p:nvPicPr>
            <p:cNvPr id="7176" name="Picture 9" descr="LIZ-Logo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136" y="9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99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9933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9933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9933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9933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9933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9933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9933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33993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3.emf"/><Relationship Id="rId10" Type="http://schemas.openxmlformats.org/officeDocument/2006/relationships/image" Target="../media/image6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39.emf"/><Relationship Id="rId26" Type="http://schemas.openxmlformats.org/officeDocument/2006/relationships/image" Target="../media/image28.jpeg"/><Relationship Id="rId3" Type="http://schemas.openxmlformats.org/officeDocument/2006/relationships/image" Target="../media/image31.emf"/><Relationship Id="rId21" Type="http://schemas.openxmlformats.org/officeDocument/2006/relationships/oleObject" Target="../embeddings/oleObject13.bin"/><Relationship Id="rId7" Type="http://schemas.openxmlformats.org/officeDocument/2006/relationships/image" Target="../media/image33.emf"/><Relationship Id="rId12" Type="http://schemas.openxmlformats.org/officeDocument/2006/relationships/image" Target="../media/image36.emf"/><Relationship Id="rId17" Type="http://schemas.openxmlformats.org/officeDocument/2006/relationships/oleObject" Target="../embeddings/oleObject11.bin"/><Relationship Id="rId25" Type="http://schemas.openxmlformats.org/officeDocument/2006/relationships/image" Target="../media/image43.jpeg"/><Relationship Id="rId2" Type="http://schemas.openxmlformats.org/officeDocument/2006/relationships/oleObject" Target="../embeddings/oleObject4.bin"/><Relationship Id="rId16" Type="http://schemas.openxmlformats.org/officeDocument/2006/relationships/image" Target="../media/image38.emf"/><Relationship Id="rId20" Type="http://schemas.openxmlformats.org/officeDocument/2006/relationships/image" Target="../media/image40.emf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8.bin"/><Relationship Id="rId24" Type="http://schemas.openxmlformats.org/officeDocument/2006/relationships/image" Target="../media/image13.emf"/><Relationship Id="rId5" Type="http://schemas.openxmlformats.org/officeDocument/2006/relationships/image" Target="../media/image32.emf"/><Relationship Id="rId15" Type="http://schemas.openxmlformats.org/officeDocument/2006/relationships/oleObject" Target="../embeddings/oleObject10.bin"/><Relationship Id="rId23" Type="http://schemas.openxmlformats.org/officeDocument/2006/relationships/image" Target="../media/image42.jpeg"/><Relationship Id="rId28" Type="http://schemas.openxmlformats.org/officeDocument/2006/relationships/image" Target="../media/image30.png"/><Relationship Id="rId10" Type="http://schemas.openxmlformats.org/officeDocument/2006/relationships/image" Target="../media/image35.wmf"/><Relationship Id="rId19" Type="http://schemas.openxmlformats.org/officeDocument/2006/relationships/oleObject" Target="../embeddings/oleObject12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4.emf"/><Relationship Id="rId14" Type="http://schemas.openxmlformats.org/officeDocument/2006/relationships/image" Target="../media/image37.emf"/><Relationship Id="rId22" Type="http://schemas.openxmlformats.org/officeDocument/2006/relationships/image" Target="../media/image41.emf"/><Relationship Id="rId27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robelny\Documents\Moje%20dokumenty\Szkolenie%201819%20Wrze&#347;nia\Ocena%20zbioru%202011\Ocena%20zbioru%20%20Wlkp.%202011%20ca&#322;o&#347;&#263;.xls!Tabela%20indywid!W28K10:W41K1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01%20-%20Komm%20Zur%20Ruhr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G:\GRUPPEN\LIZ\K&#228;mmerling\Roderfahrertraining\Rodetraining%20Vortrag\rqA720x576.wmv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G:\GRUPPEN\LIZ\K&#228;mmerling\Roderfahrertraining\Rodetraining%20Vortrag\rqA720x576.wmv" TargetMode="Externa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.xls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59" y="762000"/>
            <a:ext cx="8128000" cy="609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116013" y="2492375"/>
            <a:ext cx="6624637" cy="1873250"/>
          </a:xfrm>
          <a:prstGeom prst="rect">
            <a:avLst/>
          </a:prstGeom>
          <a:solidFill>
            <a:srgbClr val="FF0000">
              <a:alpha val="58431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br>
              <a:rPr lang="de-DE" b="1" dirty="0"/>
            </a:br>
            <a:r>
              <a:rPr lang="de-DE" b="1" dirty="0"/>
              <a:t> </a:t>
            </a:r>
            <a:r>
              <a:rPr lang="uk-UA" sz="2400" b="1" dirty="0">
                <a:solidFill>
                  <a:schemeClr val="bg1">
                    <a:lumMod val="95000"/>
                  </a:schemeClr>
                </a:solidFill>
              </a:rPr>
              <a:t>Навчання операторів комбайнів</a:t>
            </a:r>
            <a:endParaRPr lang="pl-PL" sz="24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de-DE" sz="2400" b="1" dirty="0"/>
              <a:t> </a:t>
            </a:r>
            <a:endParaRPr lang="pl-PL" sz="2400" b="1" dirty="0"/>
          </a:p>
          <a:p>
            <a:pPr algn="ctr">
              <a:spcBef>
                <a:spcPct val="0"/>
              </a:spcBef>
              <a:buFontTx/>
              <a:buNone/>
              <a:defRPr/>
            </a:pPr>
            <a:br>
              <a:rPr lang="de-DE" sz="2400" b="1" dirty="0"/>
            </a:br>
            <a:r>
              <a:rPr lang="uk-UA" sz="2400" b="1" dirty="0">
                <a:solidFill>
                  <a:schemeClr val="bg1">
                    <a:lumMod val="95000"/>
                  </a:schemeClr>
                </a:solidFill>
              </a:rPr>
              <a:t>Бишів</a:t>
            </a:r>
            <a:r>
              <a:rPr lang="de-DE" sz="24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uk-UA" sz="2400" b="1" dirty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pl-PL" sz="2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bg1">
                    <a:lumMod val="95000"/>
                  </a:schemeClr>
                </a:solidFill>
              </a:rPr>
              <a:t>вересня</a:t>
            </a:r>
            <a:r>
              <a:rPr lang="pl-PL" sz="2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400" b="1" dirty="0">
                <a:solidFill>
                  <a:schemeClr val="bg1">
                    <a:lumMod val="95000"/>
                  </a:schemeClr>
                </a:solidFill>
              </a:rPr>
              <a:t>20</a:t>
            </a:r>
            <a:r>
              <a:rPr lang="uk-UA" sz="2400" b="1" dirty="0">
                <a:solidFill>
                  <a:schemeClr val="bg1">
                    <a:lumMod val="95000"/>
                  </a:schemeClr>
                </a:solidFill>
              </a:rPr>
              <a:t>22</a:t>
            </a:r>
            <a:br>
              <a:rPr lang="de-DE" b="1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de-DE" b="1" dirty="0"/>
            </a:br>
            <a:endParaRPr lang="de-DE" sz="1600" b="1" dirty="0"/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6948488" y="0"/>
            <a:ext cx="2195512" cy="1412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pSp>
        <p:nvGrpSpPr>
          <p:cNvPr id="8197" name="Group 8"/>
          <p:cNvGrpSpPr>
            <a:grpSpLocks/>
          </p:cNvGrpSpPr>
          <p:nvPr/>
        </p:nvGrpSpPr>
        <p:grpSpPr bwMode="auto">
          <a:xfrm>
            <a:off x="6659563" y="115888"/>
            <a:ext cx="2449512" cy="1450975"/>
            <a:chOff x="3646" y="1207"/>
            <a:chExt cx="1756" cy="1065"/>
          </a:xfrm>
        </p:grpSpPr>
        <p:pic>
          <p:nvPicPr>
            <p:cNvPr id="8205" name="Picture 9" descr="LIZ-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41" y="1207"/>
              <a:ext cx="690" cy="6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206" name="Text Box 10"/>
            <p:cNvSpPr txBox="1">
              <a:spLocks noChangeArrowheads="1"/>
            </p:cNvSpPr>
            <p:nvPr/>
          </p:nvSpPr>
          <p:spPr bwMode="auto">
            <a:xfrm>
              <a:off x="3646" y="1888"/>
              <a:ext cx="1756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sz="1400" dirty="0"/>
                <a:t>Rolnicze Doradctwo w Uprawie Buraka Cukrowego</a:t>
              </a:r>
              <a:endParaRPr lang="de-DE" sz="1400" dirty="0"/>
            </a:p>
          </p:txBody>
        </p:sp>
      </p:grpSp>
      <p:sp>
        <p:nvSpPr>
          <p:cNvPr id="8198" name="Rectangle 11"/>
          <p:cNvSpPr>
            <a:spLocks noChangeArrowheads="1"/>
          </p:cNvSpPr>
          <p:nvPr/>
        </p:nvSpPr>
        <p:spPr bwMode="auto">
          <a:xfrm>
            <a:off x="-757238" y="577850"/>
            <a:ext cx="3240088" cy="730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042988" y="4437063"/>
            <a:ext cx="6913562" cy="830997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buFontTx/>
              <a:buNone/>
            </a:pPr>
            <a:r>
              <a:rPr lang="uk-UA" sz="2400" b="1" dirty="0"/>
              <a:t>Фінансові наслідки при незадовільному збиранні цукрових буряків</a:t>
            </a:r>
            <a:endParaRPr lang="pl-PL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E11E1C-1254-D0E1-B8F9-2A939CE76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701" y="2974730"/>
            <a:ext cx="3158002" cy="7254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FE794A-60B8-2EC6-1B94-BB5BE2840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5657" y="2951651"/>
            <a:ext cx="2505673" cy="7498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A90D7D-E330-FD2C-55DA-8DE13E016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89397"/>
            <a:ext cx="1484548" cy="1164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8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30175"/>
            <a:ext cx="6840537" cy="4905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800" dirty="0">
                <a:solidFill>
                  <a:srgbClr val="006600"/>
                </a:solidFill>
              </a:rPr>
              <a:t>Де найбільші втрати, яких можна запобігти?</a:t>
            </a:r>
            <a:endParaRPr lang="de-DE" sz="1800" dirty="0">
              <a:solidFill>
                <a:srgbClr val="006600"/>
              </a:solidFill>
            </a:endParaRPr>
          </a:p>
        </p:txBody>
      </p:sp>
      <p:pic>
        <p:nvPicPr>
          <p:cNvPr id="14339" name="Picture 1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575" y="2655888"/>
            <a:ext cx="6767513" cy="2068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340" name="pole tekstowe 5"/>
          <p:cNvSpPr txBox="1">
            <a:spLocks noChangeArrowheads="1"/>
          </p:cNvSpPr>
          <p:nvPr/>
        </p:nvSpPr>
        <p:spPr bwMode="auto">
          <a:xfrm>
            <a:off x="539750" y="5516563"/>
            <a:ext cx="27684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pl-PL" b="1" dirty="0"/>
              <a:t>*</a:t>
            </a:r>
            <a:r>
              <a:rPr lang="uk-UA" b="1" dirty="0"/>
              <a:t>врожайність</a:t>
            </a:r>
            <a:r>
              <a:rPr lang="pl-PL" b="1" dirty="0"/>
              <a:t> 6</a:t>
            </a:r>
            <a:r>
              <a:rPr lang="uk-UA" b="1" dirty="0"/>
              <a:t>0</a:t>
            </a:r>
            <a:r>
              <a:rPr lang="pl-PL" b="1" dirty="0"/>
              <a:t> t/ha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783892"/>
              </p:ext>
            </p:extLst>
          </p:nvPr>
        </p:nvGraphicFramePr>
        <p:xfrm>
          <a:off x="684213" y="1545568"/>
          <a:ext cx="7848227" cy="3971237"/>
        </p:xfrm>
        <a:graphic>
          <a:graphicData uri="http://schemas.openxmlformats.org/drawingml/2006/table">
            <a:tbl>
              <a:tblPr/>
              <a:tblGrid>
                <a:gridCol w="2951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7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6965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% </a:t>
                      </a:r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Втрат</a:t>
                      </a:r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Кількість втрат</a:t>
                      </a:r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t/ha*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Втрати </a:t>
                      </a:r>
                    </a:p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Євро</a:t>
                      </a:r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/ha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31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965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Занадто глибокі / косі зрізи</a:t>
                      </a:r>
                      <a:endParaRPr lang="pl-PL" sz="1800" b="1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3,</a:t>
                      </a:r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165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625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Обламування кореня</a:t>
                      </a:r>
                      <a:endParaRPr lang="pl-PL" sz="1800" b="1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1,8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90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625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Пошкодження буряка</a:t>
                      </a:r>
                      <a:endParaRPr lang="pl-PL" sz="1800" b="1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</a:t>
                      </a:r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625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941"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Цілі буряки</a:t>
                      </a:r>
                      <a:endParaRPr lang="pl-PL" sz="1800" b="1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317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625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8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разом</a:t>
                      </a:r>
                      <a:endParaRPr lang="pl-PL" sz="18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300</a:t>
                      </a:r>
                      <a:endParaRPr lang="pl-PL" sz="18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96C0A1-1257-BE68-FB0F-457DD1753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67" y="28852"/>
            <a:ext cx="1066892" cy="9144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8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800" dirty="0">
                <a:solidFill>
                  <a:srgbClr val="006600"/>
                </a:solidFill>
              </a:rPr>
              <a:t>Де найбільші втрати, яким можна запобігти?</a:t>
            </a:r>
            <a:endParaRPr lang="de-DE" sz="1800" dirty="0">
              <a:solidFill>
                <a:srgbClr val="0066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846138"/>
            <a:ext cx="4192632" cy="5528895"/>
          </a:xfrm>
          <a:prstGeom prst="rect">
            <a:avLst/>
          </a:prstGeom>
        </p:spPr>
      </p:pic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6" name="Picture 11" descr="P&amp;L-Logo Farbe mitt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16670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8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116632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800" dirty="0">
                <a:solidFill>
                  <a:srgbClr val="006600"/>
                </a:solidFill>
              </a:rPr>
              <a:t>Де найбільші втрати, яким можна запобігти?</a:t>
            </a:r>
            <a:endParaRPr lang="de-DE" sz="1800" dirty="0">
              <a:solidFill>
                <a:srgbClr val="006600"/>
              </a:solidFill>
            </a:endParaRP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6" name="Picture 11" descr="P&amp;L-Logo Farbe mitt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66FCCA-D627-50B4-9C80-7BF320914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40" y="1938493"/>
            <a:ext cx="7319288" cy="20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59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700213"/>
            <a:ext cx="7491413" cy="3970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671638" y="2990850"/>
            <a:ext cx="5270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endParaRPr lang="pl-PL">
              <a:cs typeface="Times New Roman" pitchFamily="18" charset="0"/>
            </a:endParaRPr>
          </a:p>
        </p:txBody>
      </p:sp>
      <p:sp>
        <p:nvSpPr>
          <p:cNvPr id="15364" name="Line 9"/>
          <p:cNvSpPr>
            <a:spLocks noChangeShapeType="1"/>
          </p:cNvSpPr>
          <p:nvPr/>
        </p:nvSpPr>
        <p:spPr bwMode="auto">
          <a:xfrm flipV="1">
            <a:off x="1181100" y="3573463"/>
            <a:ext cx="7567613" cy="4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365" name="Gruppieren 26"/>
          <p:cNvGrpSpPr>
            <a:grpSpLocks/>
          </p:cNvGrpSpPr>
          <p:nvPr/>
        </p:nvGrpSpPr>
        <p:grpSpPr bwMode="auto">
          <a:xfrm>
            <a:off x="8172450" y="1795463"/>
            <a:ext cx="627063" cy="3009900"/>
            <a:chOff x="7900987" y="2125466"/>
            <a:chExt cx="550534" cy="3009151"/>
          </a:xfrm>
        </p:grpSpPr>
        <p:sp>
          <p:nvSpPr>
            <p:cNvPr id="15377" name="Line 242"/>
            <p:cNvSpPr>
              <a:spLocks noChangeShapeType="1"/>
            </p:cNvSpPr>
            <p:nvPr/>
          </p:nvSpPr>
          <p:spPr bwMode="auto">
            <a:xfrm>
              <a:off x="7901776" y="4197371"/>
              <a:ext cx="0" cy="899625"/>
            </a:xfrm>
            <a:prstGeom prst="line">
              <a:avLst/>
            </a:prstGeom>
            <a:noFill/>
            <a:ln w="31750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Line 243"/>
            <p:cNvSpPr>
              <a:spLocks noChangeShapeType="1"/>
            </p:cNvSpPr>
            <p:nvPr/>
          </p:nvSpPr>
          <p:spPr bwMode="auto">
            <a:xfrm flipV="1">
              <a:off x="7900987" y="2812577"/>
              <a:ext cx="0" cy="89962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9" name="Rectangle 244"/>
            <p:cNvSpPr>
              <a:spLocks noChangeArrowheads="1"/>
            </p:cNvSpPr>
            <p:nvPr/>
          </p:nvSpPr>
          <p:spPr bwMode="auto">
            <a:xfrm rot="-5400000">
              <a:off x="7373880" y="2711111"/>
              <a:ext cx="1663286" cy="4919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de-DE" sz="1400">
                  <a:cs typeface="Times New Roman" pitchFamily="18" charset="0"/>
                </a:rPr>
                <a:t>Verbesserungs-</a:t>
              </a:r>
            </a:p>
            <a:p>
              <a:pPr marL="342900" indent="-342900">
                <a:buFontTx/>
                <a:buNone/>
              </a:pPr>
              <a:r>
                <a:rPr lang="de-DE" sz="1400">
                  <a:cs typeface="Times New Roman" pitchFamily="18" charset="0"/>
                </a:rPr>
                <a:t> bedürftig</a:t>
              </a:r>
            </a:p>
          </p:txBody>
        </p:sp>
        <p:sp>
          <p:nvSpPr>
            <p:cNvPr id="15380" name="Rectangle 245"/>
            <p:cNvSpPr>
              <a:spLocks noChangeArrowheads="1"/>
            </p:cNvSpPr>
            <p:nvPr/>
          </p:nvSpPr>
          <p:spPr bwMode="auto">
            <a:xfrm rot="-5400000">
              <a:off x="7571015" y="4465962"/>
              <a:ext cx="1069709" cy="267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de-DE" sz="1400">
                  <a:cs typeface="Times New Roman" pitchFamily="18" charset="0"/>
                </a:rPr>
                <a:t>In Ordnung</a:t>
              </a:r>
            </a:p>
          </p:txBody>
        </p:sp>
      </p:grpSp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1692275" y="115888"/>
            <a:ext cx="6480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uk-UA" b="1" dirty="0">
                <a:solidFill>
                  <a:srgbClr val="006600"/>
                </a:solidFill>
              </a:rPr>
              <a:t>Вплив швидкості на якість збирання</a:t>
            </a:r>
            <a:endParaRPr lang="de-DE" b="1" dirty="0">
              <a:solidFill>
                <a:srgbClr val="006600"/>
              </a:solidFill>
            </a:endParaRPr>
          </a:p>
        </p:txBody>
      </p:sp>
      <p:sp>
        <p:nvSpPr>
          <p:cNvPr id="15367" name="Rectangle 17"/>
          <p:cNvSpPr>
            <a:spLocks noChangeArrowheads="1"/>
          </p:cNvSpPr>
          <p:nvPr/>
        </p:nvSpPr>
        <p:spPr bwMode="auto">
          <a:xfrm>
            <a:off x="323850" y="5013325"/>
            <a:ext cx="8064500" cy="5762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pic>
        <p:nvPicPr>
          <p:cNvPr id="15368" name="Picture 18" descr="Ruebe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4941888"/>
            <a:ext cx="5762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635375" y="4941888"/>
            <a:ext cx="7207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9" descr="Ruebe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4941888"/>
            <a:ext cx="7096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6" descr="Ruebe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9788" y="4941888"/>
            <a:ext cx="6111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4850" y="4941888"/>
            <a:ext cx="593725" cy="79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73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6375" y="4941888"/>
            <a:ext cx="647700" cy="79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74" name="pole tekstowe 17"/>
          <p:cNvSpPr txBox="1">
            <a:spLocks noChangeArrowheads="1"/>
          </p:cNvSpPr>
          <p:nvPr/>
        </p:nvSpPr>
        <p:spPr bwMode="auto">
          <a:xfrm rot="-5400000">
            <a:off x="-734954" y="3221136"/>
            <a:ext cx="285738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uk-UA" sz="1400" b="1" dirty="0"/>
              <a:t>Відсоток буряків з дефектами</a:t>
            </a:r>
            <a:endParaRPr lang="pl-PL" sz="1400" b="1" dirty="0"/>
          </a:p>
        </p:txBody>
      </p:sp>
      <p:sp>
        <p:nvSpPr>
          <p:cNvPr id="15375" name="pole tekstowe 19"/>
          <p:cNvSpPr txBox="1">
            <a:spLocks noChangeArrowheads="1"/>
          </p:cNvSpPr>
          <p:nvPr/>
        </p:nvSpPr>
        <p:spPr bwMode="auto">
          <a:xfrm rot="-5400000">
            <a:off x="8021638" y="4084638"/>
            <a:ext cx="928687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uk-UA" sz="1600" b="1" dirty="0"/>
              <a:t>добре</a:t>
            </a:r>
            <a:endParaRPr lang="pl-PL" sz="1600" b="1" dirty="0"/>
          </a:p>
        </p:txBody>
      </p:sp>
      <p:sp>
        <p:nvSpPr>
          <p:cNvPr id="15376" name="pole tekstowe 20"/>
          <p:cNvSpPr txBox="1">
            <a:spLocks noChangeArrowheads="1"/>
          </p:cNvSpPr>
          <p:nvPr/>
        </p:nvSpPr>
        <p:spPr bwMode="auto">
          <a:xfrm rot="-5400000">
            <a:off x="7549356" y="2128551"/>
            <a:ext cx="20161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uk-UA" sz="1600" b="1" dirty="0"/>
              <a:t>потрібне налаштування</a:t>
            </a:r>
            <a:endParaRPr lang="pl-PL" sz="1600" b="1" dirty="0"/>
          </a:p>
        </p:txBody>
      </p:sp>
      <p:grpSp>
        <p:nvGrpSpPr>
          <p:cNvPr id="21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22" name="Picture 11" descr="P&amp;L-Logo Farbe mitt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Chart 2052"/>
          <p:cNvGraphicFramePr>
            <a:graphicFrameLocks/>
          </p:cNvGraphicFramePr>
          <p:nvPr/>
        </p:nvGraphicFramePr>
        <p:xfrm>
          <a:off x="34766250" y="8934450"/>
          <a:ext cx="10696575" cy="608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2" imgW="9715500" imgH="5943600" progId="Excel.Sheet.8">
                  <p:embed/>
                </p:oleObj>
              </mc:Choice>
              <mc:Fallback>
                <p:oleObj name="Diagramm" r:id="rId2" imgW="9715500" imgH="5943600" progId="Excel.Sheet.8">
                  <p:embed/>
                  <p:pic>
                    <p:nvPicPr>
                      <p:cNvPr id="0" name="Chart 2052"/>
                      <p:cNvPicPr>
                        <a:picLocks noRo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250" y="8934450"/>
                        <a:ext cx="10696575" cy="608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/>
          </p:cNvGraphicFramePr>
          <p:nvPr/>
        </p:nvGraphicFramePr>
        <p:xfrm>
          <a:off x="34982150" y="9150350"/>
          <a:ext cx="10696575" cy="608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4" imgW="9715500" imgH="5943600" progId="Excel.Sheet.8">
                  <p:embed/>
                </p:oleObj>
              </mc:Choice>
              <mc:Fallback>
                <p:oleObj name="Diagramm" r:id="rId4" imgW="9715500" imgH="5943600" progId="Excel.Sheet.8">
                  <p:embed/>
                  <p:pic>
                    <p:nvPicPr>
                      <p:cNvPr id="0" name="Object 3"/>
                      <p:cNvPicPr>
                        <a:picLocks noRo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82150" y="9150350"/>
                        <a:ext cx="10696575" cy="608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/>
          </p:cNvGraphicFramePr>
          <p:nvPr/>
        </p:nvGraphicFramePr>
        <p:xfrm>
          <a:off x="35198050" y="9366250"/>
          <a:ext cx="10696575" cy="608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6" imgW="9715500" imgH="5943600" progId="Excel.Sheet.8">
                  <p:embed/>
                </p:oleObj>
              </mc:Choice>
              <mc:Fallback>
                <p:oleObj name="Diagramm" r:id="rId6" imgW="9715500" imgH="5943600" progId="Excel.Sheet.8">
                  <p:embed/>
                  <p:pic>
                    <p:nvPicPr>
                      <p:cNvPr id="0" name="Object 4"/>
                      <p:cNvPicPr>
                        <a:picLocks noRo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98050" y="9366250"/>
                        <a:ext cx="10696575" cy="608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/>
          </p:cNvGraphicFramePr>
          <p:nvPr/>
        </p:nvGraphicFramePr>
        <p:xfrm>
          <a:off x="35413950" y="9582150"/>
          <a:ext cx="10696575" cy="608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8" imgW="9715500" imgH="5943600" progId="Excel.Sheet.8">
                  <p:embed/>
                </p:oleObj>
              </mc:Choice>
              <mc:Fallback>
                <p:oleObj name="Diagramm" r:id="rId8" imgW="9715500" imgH="5943600" progId="Excel.Sheet.8">
                  <p:embed/>
                  <p:pic>
                    <p:nvPicPr>
                      <p:cNvPr id="0" name="Object 5"/>
                      <p:cNvPicPr>
                        <a:picLocks noRo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3950" y="9582150"/>
                        <a:ext cx="10696575" cy="608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2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8175" y="5564188"/>
            <a:ext cx="6335713" cy="1062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aphicFrame>
        <p:nvGraphicFramePr>
          <p:cNvPr id="5126" name="Object 6"/>
          <p:cNvGraphicFramePr>
            <a:graphicFrameLocks/>
          </p:cNvGraphicFramePr>
          <p:nvPr/>
        </p:nvGraphicFramePr>
        <p:xfrm>
          <a:off x="35629850" y="9798050"/>
          <a:ext cx="10696575" cy="608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11" imgW="9715500" imgH="5943600" progId="Excel.Sheet.8">
                  <p:embed/>
                </p:oleObj>
              </mc:Choice>
              <mc:Fallback>
                <p:oleObj name="Diagramm" r:id="rId11" imgW="9715500" imgH="5943600" progId="Excel.Sheet.8">
                  <p:embed/>
                  <p:pic>
                    <p:nvPicPr>
                      <p:cNvPr id="0" name="Object 6"/>
                      <p:cNvPicPr>
                        <a:picLocks noRo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29850" y="9798050"/>
                        <a:ext cx="10696575" cy="608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7"/>
          <p:cNvGraphicFramePr>
            <a:graphicFrameLocks/>
          </p:cNvGraphicFramePr>
          <p:nvPr/>
        </p:nvGraphicFramePr>
        <p:xfrm>
          <a:off x="35845750" y="10013950"/>
          <a:ext cx="10696575" cy="608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13" imgW="9715500" imgH="5943600" progId="Excel.Sheet.8">
                  <p:embed/>
                </p:oleObj>
              </mc:Choice>
              <mc:Fallback>
                <p:oleObj name="Diagramm" r:id="rId13" imgW="9715500" imgH="5943600" progId="Excel.Sheet.8">
                  <p:embed/>
                  <p:pic>
                    <p:nvPicPr>
                      <p:cNvPr id="0" name="Object 7"/>
                      <p:cNvPicPr>
                        <a:picLocks noRo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45750" y="10013950"/>
                        <a:ext cx="10696575" cy="608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8" name="Object 8"/>
          <p:cNvGraphicFramePr>
            <a:graphicFrameLocks/>
          </p:cNvGraphicFramePr>
          <p:nvPr/>
        </p:nvGraphicFramePr>
        <p:xfrm>
          <a:off x="36061650" y="10229850"/>
          <a:ext cx="10696575" cy="608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15" imgW="9715500" imgH="5943600" progId="Excel.Sheet.8">
                  <p:embed/>
                </p:oleObj>
              </mc:Choice>
              <mc:Fallback>
                <p:oleObj name="Diagramm" r:id="rId15" imgW="9715500" imgH="5943600" progId="Excel.Sheet.8">
                  <p:embed/>
                  <p:pic>
                    <p:nvPicPr>
                      <p:cNvPr id="0" name="Object 8"/>
                      <p:cNvPicPr>
                        <a:picLocks noRo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1650" y="10229850"/>
                        <a:ext cx="10696575" cy="608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9" name="Object 9"/>
          <p:cNvGraphicFramePr>
            <a:graphicFrameLocks/>
          </p:cNvGraphicFramePr>
          <p:nvPr/>
        </p:nvGraphicFramePr>
        <p:xfrm>
          <a:off x="36277550" y="10445750"/>
          <a:ext cx="10696575" cy="608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17" imgW="9715500" imgH="5943600" progId="Excel.Sheet.8">
                  <p:embed/>
                </p:oleObj>
              </mc:Choice>
              <mc:Fallback>
                <p:oleObj name="Diagramm" r:id="rId17" imgW="9715500" imgH="5943600" progId="Excel.Sheet.8">
                  <p:embed/>
                  <p:pic>
                    <p:nvPicPr>
                      <p:cNvPr id="0" name="Object 9"/>
                      <p:cNvPicPr>
                        <a:picLocks noRo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77550" y="10445750"/>
                        <a:ext cx="10696575" cy="608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" name="Object 10"/>
          <p:cNvGraphicFramePr>
            <a:graphicFrameLocks/>
          </p:cNvGraphicFramePr>
          <p:nvPr/>
        </p:nvGraphicFramePr>
        <p:xfrm>
          <a:off x="36493450" y="10661650"/>
          <a:ext cx="10696575" cy="608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19" imgW="9715500" imgH="5943600" progId="Excel.Sheet.8">
                  <p:embed/>
                </p:oleObj>
              </mc:Choice>
              <mc:Fallback>
                <p:oleObj name="Diagramm" r:id="rId19" imgW="9715500" imgH="5943600" progId="Excel.Sheet.8">
                  <p:embed/>
                  <p:pic>
                    <p:nvPicPr>
                      <p:cNvPr id="0" name="Object 10"/>
                      <p:cNvPicPr>
                        <a:picLocks noRo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93450" y="10661650"/>
                        <a:ext cx="10696575" cy="608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1" name="Object 12"/>
          <p:cNvGraphicFramePr>
            <a:graphicFrameLocks noChangeAspect="1"/>
          </p:cNvGraphicFramePr>
          <p:nvPr/>
        </p:nvGraphicFramePr>
        <p:xfrm>
          <a:off x="609600" y="1285875"/>
          <a:ext cx="6067425" cy="407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21" imgW="9191625" imgH="6172200" progId="Excel.Sheet.8">
                  <p:embed/>
                </p:oleObj>
              </mc:Choice>
              <mc:Fallback>
                <p:oleObj name="Diagramm" r:id="rId21" imgW="9191625" imgH="6172200" progId="Excel.Shee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85875"/>
                        <a:ext cx="6067425" cy="407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3" name="Line 242"/>
          <p:cNvSpPr>
            <a:spLocks noChangeShapeType="1"/>
          </p:cNvSpPr>
          <p:nvPr/>
        </p:nvSpPr>
        <p:spPr bwMode="auto">
          <a:xfrm flipH="1">
            <a:off x="7524750" y="3957638"/>
            <a:ext cx="1588" cy="550862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4" name="Line 243"/>
          <p:cNvSpPr>
            <a:spLocks noChangeShapeType="1"/>
          </p:cNvSpPr>
          <p:nvPr/>
        </p:nvSpPr>
        <p:spPr bwMode="auto">
          <a:xfrm flipV="1">
            <a:off x="7524750" y="2555875"/>
            <a:ext cx="0" cy="8731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5" name="Rectangle 244"/>
          <p:cNvSpPr>
            <a:spLocks noChangeArrowheads="1"/>
          </p:cNvSpPr>
          <p:nvPr/>
        </p:nvSpPr>
        <p:spPr bwMode="auto">
          <a:xfrm rot="-5400000">
            <a:off x="7063581" y="2256632"/>
            <a:ext cx="1616075" cy="560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None/>
            </a:pPr>
            <a:r>
              <a:rPr lang="de-DE" sz="1400">
                <a:cs typeface="Times New Roman" pitchFamily="18" charset="0"/>
              </a:rPr>
              <a:t>Verbesserungs-</a:t>
            </a:r>
          </a:p>
          <a:p>
            <a:pPr marL="342900" indent="-342900">
              <a:buFontTx/>
              <a:buNone/>
            </a:pPr>
            <a:r>
              <a:rPr lang="de-DE" sz="1400">
                <a:cs typeface="Times New Roman" pitchFamily="18" charset="0"/>
              </a:rPr>
              <a:t> bedürftig</a:t>
            </a:r>
          </a:p>
        </p:txBody>
      </p:sp>
      <p:sp>
        <p:nvSpPr>
          <p:cNvPr id="5136" name="Rectangle 245"/>
          <p:cNvSpPr>
            <a:spLocks noChangeArrowheads="1"/>
          </p:cNvSpPr>
          <p:nvPr/>
        </p:nvSpPr>
        <p:spPr bwMode="auto">
          <a:xfrm rot="-5400000">
            <a:off x="7223125" y="3965576"/>
            <a:ext cx="10699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de-DE" sz="1400">
                <a:cs typeface="Times New Roman" pitchFamily="18" charset="0"/>
              </a:rPr>
              <a:t>In Ordnung</a:t>
            </a:r>
          </a:p>
        </p:txBody>
      </p:sp>
      <p:sp>
        <p:nvSpPr>
          <p:cNvPr id="5137" name="Line 9"/>
          <p:cNvSpPr>
            <a:spLocks noChangeShapeType="1"/>
          </p:cNvSpPr>
          <p:nvPr/>
        </p:nvSpPr>
        <p:spPr bwMode="auto">
          <a:xfrm>
            <a:off x="1187450" y="3860800"/>
            <a:ext cx="6797675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1763713" y="115888"/>
            <a:ext cx="5616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uk-UA" b="1" dirty="0">
                <a:solidFill>
                  <a:srgbClr val="006600"/>
                </a:solidFill>
              </a:rPr>
              <a:t>Вплив оператора на якість збирання</a:t>
            </a:r>
            <a:endParaRPr lang="de-DE" b="1" dirty="0">
              <a:solidFill>
                <a:srgbClr val="006600"/>
              </a:solidFill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360613" y="1557338"/>
            <a:ext cx="827087" cy="2921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pl-PL" sz="1200" b="1"/>
              <a:t>komb.</a:t>
            </a:r>
            <a:r>
              <a:rPr lang="de-DE" sz="1200" b="1"/>
              <a:t> </a:t>
            </a:r>
            <a:r>
              <a:rPr lang="de-DE" sz="1300" b="1"/>
              <a:t>A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3419475" y="1566863"/>
            <a:ext cx="784225" cy="2921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pl-PL" sz="1200" b="1"/>
              <a:t>komb.</a:t>
            </a:r>
            <a:r>
              <a:rPr lang="de-DE" sz="1300" b="1"/>
              <a:t>B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4427538" y="1566863"/>
            <a:ext cx="836612" cy="3079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pl-PL" sz="1200" b="1"/>
              <a:t>komb. </a:t>
            </a:r>
            <a:r>
              <a:rPr lang="pl-PL" sz="1400" b="1"/>
              <a:t>C</a:t>
            </a:r>
            <a:endParaRPr lang="de-DE" sz="1400" b="1"/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835150" y="5983288"/>
            <a:ext cx="719138" cy="244475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None/>
            </a:pPr>
            <a:r>
              <a:rPr lang="de-DE" sz="1000">
                <a:solidFill>
                  <a:schemeClr val="bg1"/>
                </a:solidFill>
              </a:rPr>
              <a:t>Fahrer A</a:t>
            </a: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1836738" y="6223000"/>
            <a:ext cx="719137" cy="244475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None/>
            </a:pPr>
            <a:r>
              <a:rPr lang="de-DE" sz="1000"/>
              <a:t>Fahrer B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1836738" y="6419850"/>
            <a:ext cx="719137" cy="244475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None/>
            </a:pPr>
            <a:r>
              <a:rPr lang="de-DE" sz="1000"/>
              <a:t>Fahrer C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1116013" y="5445125"/>
            <a:ext cx="7416800" cy="15843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2174875" y="1773238"/>
            <a:ext cx="3090911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de-DE" sz="1000" dirty="0"/>
              <a:t>(</a:t>
            </a:r>
            <a:r>
              <a:rPr lang="ru-RU" sz="1000" dirty="0"/>
              <a:t>в той сам день в </a:t>
            </a:r>
            <a:r>
              <a:rPr lang="ru-RU" sz="1000" dirty="0" err="1"/>
              <a:t>аналогічних</a:t>
            </a:r>
            <a:r>
              <a:rPr lang="ru-RU" sz="1000" dirty="0"/>
              <a:t> </a:t>
            </a:r>
            <a:r>
              <a:rPr lang="ru-RU" sz="1000" dirty="0" err="1"/>
              <a:t>польових</a:t>
            </a:r>
            <a:r>
              <a:rPr lang="ru-RU" sz="1000" dirty="0"/>
              <a:t> </a:t>
            </a:r>
            <a:r>
              <a:rPr lang="ru-RU" sz="1000" dirty="0" err="1"/>
              <a:t>умовах</a:t>
            </a:r>
            <a:r>
              <a:rPr lang="de-DE" sz="1000" dirty="0"/>
              <a:t>!)</a:t>
            </a:r>
          </a:p>
        </p:txBody>
      </p:sp>
      <p:sp>
        <p:nvSpPr>
          <p:cNvPr id="5147" name="Rectangle 28"/>
          <p:cNvSpPr>
            <a:spLocks noChangeArrowheads="1"/>
          </p:cNvSpPr>
          <p:nvPr/>
        </p:nvSpPr>
        <p:spPr bwMode="auto">
          <a:xfrm>
            <a:off x="5292725" y="5302250"/>
            <a:ext cx="215900" cy="71438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pic>
        <p:nvPicPr>
          <p:cNvPr id="5148" name="Picture 18" descr="Ruebe00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335213" y="4941888"/>
            <a:ext cx="600075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9" name="Picture 3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flipH="1">
            <a:off x="3219450" y="4932363"/>
            <a:ext cx="5937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0" name="Picture 19" descr="Ruebe005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067175" y="4932363"/>
            <a:ext cx="6191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1" name="Picture 34" descr="Ruebe00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906963" y="4941888"/>
            <a:ext cx="6111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2" name="Line 35"/>
          <p:cNvSpPr>
            <a:spLocks noChangeShapeType="1"/>
          </p:cNvSpPr>
          <p:nvPr/>
        </p:nvSpPr>
        <p:spPr bwMode="auto">
          <a:xfrm>
            <a:off x="5148263" y="4797425"/>
            <a:ext cx="1444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3" name="Line 36"/>
          <p:cNvSpPr>
            <a:spLocks noChangeShapeType="1"/>
          </p:cNvSpPr>
          <p:nvPr/>
        </p:nvSpPr>
        <p:spPr bwMode="auto">
          <a:xfrm>
            <a:off x="5292725" y="4797425"/>
            <a:ext cx="144463" cy="0"/>
          </a:xfrm>
          <a:prstGeom prst="line">
            <a:avLst/>
          </a:prstGeom>
          <a:noFill/>
          <a:ln w="476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4" name="Line 37"/>
          <p:cNvSpPr>
            <a:spLocks noChangeShapeType="1"/>
          </p:cNvSpPr>
          <p:nvPr/>
        </p:nvSpPr>
        <p:spPr bwMode="auto">
          <a:xfrm>
            <a:off x="2757488" y="4797425"/>
            <a:ext cx="144462" cy="0"/>
          </a:xfrm>
          <a:prstGeom prst="line">
            <a:avLst/>
          </a:prstGeom>
          <a:noFill/>
          <a:ln w="476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155" name="Picture 38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778500" y="4932363"/>
            <a:ext cx="593725" cy="79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56" name="Picture 40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476375" y="4945063"/>
            <a:ext cx="595313" cy="79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157" name="pole tekstowe 17"/>
          <p:cNvSpPr txBox="1">
            <a:spLocks noChangeArrowheads="1"/>
          </p:cNvSpPr>
          <p:nvPr/>
        </p:nvSpPr>
        <p:spPr bwMode="auto">
          <a:xfrm rot="16200000">
            <a:off x="-590491" y="3148111"/>
            <a:ext cx="285738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uk-UA" sz="1400" b="1" dirty="0"/>
              <a:t>Відсоток буряків з дефектами</a:t>
            </a:r>
          </a:p>
        </p:txBody>
      </p:sp>
      <p:sp>
        <p:nvSpPr>
          <p:cNvPr id="5158" name="pole tekstowe 19"/>
          <p:cNvSpPr txBox="1">
            <a:spLocks noChangeArrowheads="1"/>
          </p:cNvSpPr>
          <p:nvPr/>
        </p:nvSpPr>
        <p:spPr bwMode="auto">
          <a:xfrm rot="-5400000">
            <a:off x="7372350" y="3940175"/>
            <a:ext cx="928688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uk-UA" sz="1600" b="1" dirty="0"/>
              <a:t>добре</a:t>
            </a:r>
            <a:endParaRPr lang="pl-PL" sz="1600" b="1" dirty="0"/>
          </a:p>
        </p:txBody>
      </p:sp>
      <p:sp>
        <p:nvSpPr>
          <p:cNvPr id="5159" name="pole tekstowe 20"/>
          <p:cNvSpPr txBox="1">
            <a:spLocks noChangeArrowheads="1"/>
          </p:cNvSpPr>
          <p:nvPr/>
        </p:nvSpPr>
        <p:spPr bwMode="auto">
          <a:xfrm rot="16200000">
            <a:off x="6952456" y="2057114"/>
            <a:ext cx="20161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uk-UA" sz="1600" b="1" dirty="0"/>
              <a:t>потрібні налаштування</a:t>
            </a:r>
            <a:endParaRPr lang="pl-PL" sz="1600" b="1" dirty="0"/>
          </a:p>
        </p:txBody>
      </p:sp>
      <p:grpSp>
        <p:nvGrpSpPr>
          <p:cNvPr id="40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41" name="Picture 11" descr="P&amp;L-Logo Farbe mittel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86197" y="0"/>
            <a:ext cx="6304931" cy="523220"/>
          </a:xfrm>
          <a:noFill/>
          <a:ln algn="ctr"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ru-RU" sz="1600" dirty="0" err="1"/>
              <a:t>Оцінка</a:t>
            </a:r>
            <a:r>
              <a:rPr lang="ru-RU" sz="1600" dirty="0"/>
              <a:t> </a:t>
            </a:r>
            <a:r>
              <a:rPr lang="ru-RU" sz="1600" dirty="0" err="1"/>
              <a:t>якості</a:t>
            </a:r>
            <a:r>
              <a:rPr lang="ru-RU" sz="1600" dirty="0"/>
              <a:t> </a:t>
            </a:r>
            <a:r>
              <a:rPr lang="ru-RU" sz="1600" dirty="0" err="1"/>
              <a:t>збирання</a:t>
            </a:r>
            <a:r>
              <a:rPr lang="ru-RU" sz="1600" dirty="0"/>
              <a:t> за </a:t>
            </a:r>
            <a:r>
              <a:rPr lang="ru-RU" sz="1600" dirty="0" err="1"/>
              <a:t>даними</a:t>
            </a:r>
            <a:r>
              <a:rPr lang="ru-RU" sz="1600" dirty="0"/>
              <a:t> </a:t>
            </a:r>
            <a:r>
              <a:rPr lang="ru-RU" sz="1600" dirty="0" err="1"/>
              <a:t>обслуговуючих</a:t>
            </a:r>
            <a:r>
              <a:rPr lang="ru-RU" sz="1600" dirty="0"/>
              <a:t> </a:t>
            </a:r>
            <a:r>
              <a:rPr lang="ru-RU" sz="1600" dirty="0" err="1"/>
              <a:t>компаній</a:t>
            </a:r>
            <a:br>
              <a:rPr lang="pl-PL" dirty="0"/>
            </a:br>
            <a:r>
              <a:rPr lang="uk-UA" sz="1200" dirty="0"/>
              <a:t>% оцінок з дефектами</a:t>
            </a:r>
            <a:endParaRPr lang="de-DE" sz="1200" dirty="0"/>
          </a:p>
        </p:txBody>
      </p:sp>
      <p:graphicFrame>
        <p:nvGraphicFramePr>
          <p:cNvPr id="614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288038"/>
              </p:ext>
            </p:extLst>
          </p:nvPr>
        </p:nvGraphicFramePr>
        <p:xfrm>
          <a:off x="60325" y="1239838"/>
          <a:ext cx="9048750" cy="420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372225" imgH="2962275" progId="Excel.Sheet.8">
                  <p:link updateAutomatic="1"/>
                </p:oleObj>
              </mc:Choice>
              <mc:Fallback>
                <p:oleObj name="Worksheet" r:id="rId3" imgW="6372225" imgH="2962275" progId="Excel.Sheet.8">
                  <p:link updateAutomatic="1"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" y="1239838"/>
                        <a:ext cx="9048750" cy="420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Prostokąt 3"/>
          <p:cNvSpPr>
            <a:spLocks noChangeArrowheads="1"/>
          </p:cNvSpPr>
          <p:nvPr/>
        </p:nvSpPr>
        <p:spPr bwMode="auto">
          <a:xfrm>
            <a:off x="79375" y="2420938"/>
            <a:ext cx="1774825" cy="2663825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pl-PL"/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6" name="Picture 11" descr="P&amp;L-Logo Farbe mitt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1187450" y="1341438"/>
            <a:ext cx="655320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pic>
        <p:nvPicPr>
          <p:cNvPr id="508932" name="01 - Komm Zur Ruhr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20150" y="6580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Rübenmiete he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078813"/>
            <a:ext cx="11315700" cy="848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8935" name="Text Box 7"/>
          <p:cNvSpPr txBox="1">
            <a:spLocks noChangeArrowheads="1"/>
          </p:cNvSpPr>
          <p:nvPr/>
        </p:nvSpPr>
        <p:spPr bwMode="auto">
          <a:xfrm>
            <a:off x="3155639" y="2420888"/>
            <a:ext cx="5966698" cy="3724096"/>
          </a:xfrm>
          <a:prstGeom prst="rect">
            <a:avLst/>
          </a:prstGeom>
          <a:solidFill>
            <a:srgbClr val="C0C0C0">
              <a:alpha val="78038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uk-UA" b="1" dirty="0" err="1">
                <a:solidFill>
                  <a:schemeClr val="accent2"/>
                </a:solidFill>
              </a:rPr>
              <a:t>пр</a:t>
            </a:r>
            <a:r>
              <a:rPr lang="de-DE" b="1" dirty="0">
                <a:solidFill>
                  <a:schemeClr val="accent2"/>
                </a:solidFill>
              </a:rPr>
              <a:t>. </a:t>
            </a:r>
            <a:r>
              <a:rPr lang="uk-UA" b="1" dirty="0">
                <a:solidFill>
                  <a:schemeClr val="accent2"/>
                </a:solidFill>
              </a:rPr>
              <a:t>біологічна </a:t>
            </a:r>
            <a:r>
              <a:rPr lang="uk-UA" b="1" dirty="0" err="1">
                <a:solidFill>
                  <a:schemeClr val="accent2"/>
                </a:solidFill>
              </a:rPr>
              <a:t>врож</a:t>
            </a:r>
            <a:r>
              <a:rPr lang="uk-UA" b="1" dirty="0">
                <a:solidFill>
                  <a:schemeClr val="accent2"/>
                </a:solidFill>
              </a:rPr>
              <a:t>.</a:t>
            </a:r>
            <a:r>
              <a:rPr lang="de-DE" b="1" dirty="0">
                <a:solidFill>
                  <a:schemeClr val="accent2"/>
                </a:solidFill>
              </a:rPr>
              <a:t>:</a:t>
            </a:r>
            <a:r>
              <a:rPr lang="pl-PL" b="1" dirty="0">
                <a:solidFill>
                  <a:schemeClr val="accent2"/>
                </a:solidFill>
              </a:rPr>
              <a:t>	</a:t>
            </a:r>
            <a:r>
              <a:rPr lang="uk-UA" b="1" dirty="0">
                <a:solidFill>
                  <a:schemeClr val="accent2"/>
                </a:solidFill>
              </a:rPr>
              <a:t> </a:t>
            </a:r>
            <a:r>
              <a:rPr lang="pl-PL" b="1" dirty="0">
                <a:solidFill>
                  <a:schemeClr val="accent2"/>
                </a:solidFill>
              </a:rPr>
              <a:t>70</a:t>
            </a:r>
            <a:r>
              <a:rPr lang="de-DE" b="1" dirty="0">
                <a:solidFill>
                  <a:schemeClr val="accent2"/>
                </a:solidFill>
              </a:rPr>
              <a:t>,</a:t>
            </a:r>
            <a:r>
              <a:rPr lang="pl-PL" b="1" dirty="0">
                <a:solidFill>
                  <a:schemeClr val="accent2"/>
                </a:solidFill>
              </a:rPr>
              <a:t>0</a:t>
            </a:r>
            <a:r>
              <a:rPr lang="de-DE" b="1" dirty="0">
                <a:solidFill>
                  <a:schemeClr val="accent2"/>
                </a:solidFill>
              </a:rPr>
              <a:t> t/ha </a:t>
            </a:r>
          </a:p>
          <a:p>
            <a:pPr marL="342900" indent="-342900"/>
            <a:r>
              <a:rPr lang="de-DE" b="1" dirty="0">
                <a:solidFill>
                  <a:srgbClr val="800000"/>
                </a:solidFill>
              </a:rPr>
              <a:t>- 5% </a:t>
            </a:r>
            <a:r>
              <a:rPr lang="uk-UA" b="1" dirty="0">
                <a:solidFill>
                  <a:srgbClr val="800000"/>
                </a:solidFill>
              </a:rPr>
              <a:t>втрат</a:t>
            </a:r>
            <a:r>
              <a:rPr lang="pl-PL" b="1" dirty="0">
                <a:solidFill>
                  <a:srgbClr val="800000"/>
                </a:solidFill>
              </a:rPr>
              <a:t> </a:t>
            </a:r>
            <a:r>
              <a:rPr lang="uk-UA" b="1" dirty="0">
                <a:solidFill>
                  <a:srgbClr val="800000"/>
                </a:solidFill>
              </a:rPr>
              <a:t>без</a:t>
            </a:r>
            <a:r>
              <a:rPr lang="pl-PL" b="1" dirty="0">
                <a:solidFill>
                  <a:srgbClr val="800000"/>
                </a:solidFill>
              </a:rPr>
              <a:t> </a:t>
            </a:r>
            <a:r>
              <a:rPr lang="uk-UA" b="1" dirty="0" err="1">
                <a:solidFill>
                  <a:srgbClr val="800000"/>
                </a:solidFill>
              </a:rPr>
              <a:t>можл</a:t>
            </a:r>
            <a:r>
              <a:rPr lang="pl-PL" b="1" dirty="0">
                <a:solidFill>
                  <a:srgbClr val="800000"/>
                </a:solidFill>
              </a:rPr>
              <a:t>. </a:t>
            </a:r>
            <a:r>
              <a:rPr lang="uk-UA" b="1" dirty="0">
                <a:solidFill>
                  <a:srgbClr val="800000"/>
                </a:solidFill>
              </a:rPr>
              <a:t>змінити</a:t>
            </a:r>
            <a:r>
              <a:rPr lang="de-DE" b="1" dirty="0">
                <a:solidFill>
                  <a:srgbClr val="800000"/>
                </a:solidFill>
              </a:rPr>
              <a:t>:  - 3,</a:t>
            </a:r>
            <a:r>
              <a:rPr lang="pl-PL" b="1" dirty="0">
                <a:solidFill>
                  <a:srgbClr val="800000"/>
                </a:solidFill>
              </a:rPr>
              <a:t>5</a:t>
            </a:r>
            <a:r>
              <a:rPr lang="de-DE" b="1" dirty="0">
                <a:solidFill>
                  <a:srgbClr val="800000"/>
                </a:solidFill>
              </a:rPr>
              <a:t> t/ha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</a:p>
          <a:p>
            <a:pPr marL="342900" indent="-342900"/>
            <a:r>
              <a:rPr lang="de-DE" b="1" dirty="0">
                <a:solidFill>
                  <a:schemeClr val="accent2"/>
                </a:solidFill>
              </a:rPr>
              <a:t>= </a:t>
            </a:r>
            <a:r>
              <a:rPr lang="uk-UA" b="1" dirty="0">
                <a:solidFill>
                  <a:schemeClr val="accent2"/>
                </a:solidFill>
              </a:rPr>
              <a:t>теоретична </a:t>
            </a:r>
            <a:r>
              <a:rPr lang="uk-UA" b="1" dirty="0" err="1">
                <a:solidFill>
                  <a:schemeClr val="accent2"/>
                </a:solidFill>
              </a:rPr>
              <a:t>врож</a:t>
            </a:r>
            <a:r>
              <a:rPr lang="uk-UA" b="1" dirty="0">
                <a:solidFill>
                  <a:schemeClr val="accent2"/>
                </a:solidFill>
              </a:rPr>
              <a:t>.</a:t>
            </a:r>
            <a:r>
              <a:rPr lang="de-DE" b="1" dirty="0">
                <a:solidFill>
                  <a:schemeClr val="accent2"/>
                </a:solidFill>
              </a:rPr>
              <a:t>:		  </a:t>
            </a:r>
            <a:r>
              <a:rPr lang="pl-PL" b="1" dirty="0">
                <a:solidFill>
                  <a:schemeClr val="accent2"/>
                </a:solidFill>
              </a:rPr>
              <a:t>66,5</a:t>
            </a:r>
            <a:r>
              <a:rPr lang="de-DE" b="1" dirty="0">
                <a:solidFill>
                  <a:schemeClr val="accent2"/>
                </a:solidFill>
              </a:rPr>
              <a:t> t/ha</a:t>
            </a:r>
          </a:p>
          <a:p>
            <a:pPr marL="342900" indent="-342900"/>
            <a:endParaRPr lang="de-DE" b="1" dirty="0">
              <a:solidFill>
                <a:srgbClr val="A50021"/>
              </a:solidFill>
            </a:endParaRPr>
          </a:p>
          <a:p>
            <a:pPr marL="342900" indent="-342900"/>
            <a:r>
              <a:rPr lang="de-DE" b="1" dirty="0">
                <a:solidFill>
                  <a:srgbClr val="A50021"/>
                </a:solidFill>
              </a:rPr>
              <a:t>- 10% </a:t>
            </a:r>
            <a:r>
              <a:rPr lang="uk-UA" b="1" dirty="0">
                <a:solidFill>
                  <a:srgbClr val="A50021"/>
                </a:solidFill>
              </a:rPr>
              <a:t>втрати, яких може не бути</a:t>
            </a:r>
            <a:r>
              <a:rPr lang="pl-PL" b="1" dirty="0">
                <a:solidFill>
                  <a:srgbClr val="A50021"/>
                </a:solidFill>
              </a:rPr>
              <a:t>.</a:t>
            </a:r>
            <a:r>
              <a:rPr lang="de-DE" b="1" dirty="0">
                <a:solidFill>
                  <a:srgbClr val="A50021"/>
                </a:solidFill>
              </a:rPr>
              <a:t>  - </a:t>
            </a:r>
            <a:r>
              <a:rPr lang="pl-PL" b="1" dirty="0">
                <a:solidFill>
                  <a:srgbClr val="A50021"/>
                </a:solidFill>
              </a:rPr>
              <a:t>7</a:t>
            </a:r>
            <a:r>
              <a:rPr lang="de-DE" b="1" dirty="0">
                <a:solidFill>
                  <a:srgbClr val="A50021"/>
                </a:solidFill>
              </a:rPr>
              <a:t>,</a:t>
            </a:r>
            <a:r>
              <a:rPr lang="pl-PL" b="1" dirty="0">
                <a:solidFill>
                  <a:srgbClr val="A50021"/>
                </a:solidFill>
              </a:rPr>
              <a:t>0</a:t>
            </a:r>
            <a:r>
              <a:rPr lang="de-DE" b="1" dirty="0">
                <a:solidFill>
                  <a:srgbClr val="A50021"/>
                </a:solidFill>
              </a:rPr>
              <a:t> t/ha</a:t>
            </a:r>
          </a:p>
          <a:p>
            <a:pPr marL="342900" indent="-342900"/>
            <a:endParaRPr lang="de-DE" b="1" dirty="0"/>
          </a:p>
          <a:p>
            <a:pPr marL="342900" indent="-342900"/>
            <a:r>
              <a:rPr lang="de-DE" b="1" dirty="0"/>
              <a:t>=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uk-UA" b="1" dirty="0"/>
              <a:t>зібрані буряки</a:t>
            </a:r>
            <a:r>
              <a:rPr lang="de-DE" b="1" dirty="0"/>
              <a:t>: 	               </a:t>
            </a:r>
            <a:r>
              <a:rPr lang="pl-PL" b="1" dirty="0"/>
              <a:t>59,5</a:t>
            </a:r>
            <a:r>
              <a:rPr lang="de-DE" b="1" dirty="0"/>
              <a:t> t/ha </a:t>
            </a:r>
          </a:p>
          <a:p>
            <a:pPr marL="342900" indent="-342900"/>
            <a:endParaRPr lang="de-DE" b="1" dirty="0">
              <a:solidFill>
                <a:srgbClr val="A50021"/>
              </a:solidFill>
            </a:endParaRPr>
          </a:p>
          <a:p>
            <a:pPr marL="342900" indent="-342900"/>
            <a:r>
              <a:rPr lang="de-DE" b="1" dirty="0">
                <a:solidFill>
                  <a:srgbClr val="800000"/>
                </a:solidFill>
              </a:rPr>
              <a:t>=&gt; </a:t>
            </a:r>
            <a:r>
              <a:rPr lang="uk-UA" b="1" dirty="0">
                <a:solidFill>
                  <a:srgbClr val="800000"/>
                </a:solidFill>
              </a:rPr>
              <a:t>Вартість втрат</a:t>
            </a:r>
            <a:r>
              <a:rPr lang="de-DE" b="1" dirty="0">
                <a:solidFill>
                  <a:srgbClr val="800000"/>
                </a:solidFill>
              </a:rPr>
              <a:t>:    </a:t>
            </a:r>
            <a:r>
              <a:rPr lang="de-DE" dirty="0"/>
              <a:t>      </a:t>
            </a:r>
            <a:r>
              <a:rPr lang="de-DE" b="1" dirty="0">
                <a:solidFill>
                  <a:srgbClr val="800000"/>
                </a:solidFill>
              </a:rPr>
              <a:t>- </a:t>
            </a:r>
            <a:r>
              <a:rPr lang="uk-UA" b="1" dirty="0">
                <a:solidFill>
                  <a:srgbClr val="800000"/>
                </a:solidFill>
              </a:rPr>
              <a:t>386</a:t>
            </a:r>
            <a:r>
              <a:rPr lang="de-DE" b="1" dirty="0">
                <a:solidFill>
                  <a:srgbClr val="800000"/>
                </a:solidFill>
              </a:rPr>
              <a:t> </a:t>
            </a:r>
            <a:r>
              <a:rPr lang="uk-UA" b="1" dirty="0">
                <a:solidFill>
                  <a:srgbClr val="800000"/>
                </a:solidFill>
              </a:rPr>
              <a:t>Євро</a:t>
            </a:r>
            <a:r>
              <a:rPr lang="de-DE" b="1" dirty="0">
                <a:solidFill>
                  <a:srgbClr val="800000"/>
                </a:solidFill>
              </a:rPr>
              <a:t>/ha</a:t>
            </a:r>
            <a:r>
              <a:rPr lang="de-DE" dirty="0"/>
              <a:t>	</a:t>
            </a:r>
          </a:p>
          <a:p>
            <a:pPr marL="342900" indent="-342900"/>
            <a:endParaRPr lang="de-DE" dirty="0"/>
          </a:p>
        </p:txBody>
      </p:sp>
      <p:sp>
        <p:nvSpPr>
          <p:cNvPr id="508936" name="Rectangle 8"/>
          <p:cNvSpPr>
            <a:spLocks noChangeArrowheads="1"/>
          </p:cNvSpPr>
          <p:nvPr/>
        </p:nvSpPr>
        <p:spPr bwMode="auto">
          <a:xfrm>
            <a:off x="3177302" y="3573016"/>
            <a:ext cx="5966698" cy="1750772"/>
          </a:xfrm>
          <a:prstGeom prst="rect">
            <a:avLst/>
          </a:prstGeom>
          <a:solidFill>
            <a:srgbClr val="C0C0C0">
              <a:alpha val="94116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dirty="0"/>
          </a:p>
        </p:txBody>
      </p:sp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1476375" y="44450"/>
            <a:ext cx="54006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b="1" dirty="0">
                <a:solidFill>
                  <a:srgbClr val="006600"/>
                </a:solidFill>
              </a:rPr>
              <a:t> Скільки коштів втрачаємо на практиці </a:t>
            </a:r>
            <a:r>
              <a:rPr lang="de-DE" b="1" dirty="0">
                <a:solidFill>
                  <a:srgbClr val="006600"/>
                </a:solidFill>
              </a:rPr>
              <a:t>?</a:t>
            </a:r>
            <a:r>
              <a:rPr lang="de-DE" b="1" dirty="0">
                <a:solidFill>
                  <a:srgbClr val="339933"/>
                </a:solidFill>
              </a:rPr>
              <a:t> </a:t>
            </a:r>
          </a:p>
        </p:txBody>
      </p:sp>
      <p:sp>
        <p:nvSpPr>
          <p:cNvPr id="508938" name="Rectangle 10"/>
          <p:cNvSpPr>
            <a:spLocks noChangeArrowheads="1"/>
          </p:cNvSpPr>
          <p:nvPr/>
        </p:nvSpPr>
        <p:spPr bwMode="auto">
          <a:xfrm>
            <a:off x="3177302" y="5340113"/>
            <a:ext cx="5966698" cy="720725"/>
          </a:xfrm>
          <a:prstGeom prst="rect">
            <a:avLst/>
          </a:prstGeom>
          <a:solidFill>
            <a:srgbClr val="C0C0C0">
              <a:alpha val="94116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10" name="Picture 11" descr="P&amp;L-Logo Farbe mitte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  <p:transition advTm="5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8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8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8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8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08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08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8932"/>
                </p:tgtEl>
              </p:cMediaNode>
            </p:audio>
          </p:childTnLst>
        </p:cTn>
      </p:par>
    </p:tnLst>
    <p:bldLst>
      <p:bldP spid="508935" grpId="0" animBg="1"/>
      <p:bldP spid="508936" grpId="0" animBg="1"/>
      <p:bldP spid="508936" grpId="1" animBg="1"/>
      <p:bldP spid="508938" grpId="0" animBg="1"/>
      <p:bldP spid="50893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/>
          <p:cNvSpPr/>
          <p:nvPr/>
        </p:nvSpPr>
        <p:spPr bwMode="auto">
          <a:xfrm>
            <a:off x="3163888" y="3570288"/>
            <a:ext cx="4648200" cy="146050"/>
          </a:xfrm>
          <a:custGeom>
            <a:avLst/>
            <a:gdLst>
              <a:gd name="connsiteX0" fmla="*/ 0 w 4648200"/>
              <a:gd name="connsiteY0" fmla="*/ 118488 h 147193"/>
              <a:gd name="connsiteX1" fmla="*/ 571500 w 4648200"/>
              <a:gd name="connsiteY1" fmla="*/ 13713 h 147193"/>
              <a:gd name="connsiteX2" fmla="*/ 1181100 w 4648200"/>
              <a:gd name="connsiteY2" fmla="*/ 42288 h 147193"/>
              <a:gd name="connsiteX3" fmla="*/ 1600200 w 4648200"/>
              <a:gd name="connsiteY3" fmla="*/ 4188 h 147193"/>
              <a:gd name="connsiteX4" fmla="*/ 2047875 w 4648200"/>
              <a:gd name="connsiteY4" fmla="*/ 4188 h 147193"/>
              <a:gd name="connsiteX5" fmla="*/ 2466975 w 4648200"/>
              <a:gd name="connsiteY5" fmla="*/ 32763 h 147193"/>
              <a:gd name="connsiteX6" fmla="*/ 2971800 w 4648200"/>
              <a:gd name="connsiteY6" fmla="*/ 4188 h 147193"/>
              <a:gd name="connsiteX7" fmla="*/ 3514725 w 4648200"/>
              <a:gd name="connsiteY7" fmla="*/ 70863 h 147193"/>
              <a:gd name="connsiteX8" fmla="*/ 4257675 w 4648200"/>
              <a:gd name="connsiteY8" fmla="*/ 147063 h 147193"/>
              <a:gd name="connsiteX9" fmla="*/ 4648200 w 4648200"/>
              <a:gd name="connsiteY9" fmla="*/ 51813 h 14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48200" h="147193">
                <a:moveTo>
                  <a:pt x="0" y="118488"/>
                </a:moveTo>
                <a:cubicBezTo>
                  <a:pt x="187325" y="72450"/>
                  <a:pt x="374650" y="26413"/>
                  <a:pt x="571500" y="13713"/>
                </a:cubicBezTo>
                <a:cubicBezTo>
                  <a:pt x="768350" y="1013"/>
                  <a:pt x="1009650" y="43875"/>
                  <a:pt x="1181100" y="42288"/>
                </a:cubicBezTo>
                <a:cubicBezTo>
                  <a:pt x="1352550" y="40700"/>
                  <a:pt x="1455738" y="10538"/>
                  <a:pt x="1600200" y="4188"/>
                </a:cubicBezTo>
                <a:cubicBezTo>
                  <a:pt x="1744662" y="-2162"/>
                  <a:pt x="1903413" y="-574"/>
                  <a:pt x="2047875" y="4188"/>
                </a:cubicBezTo>
                <a:cubicBezTo>
                  <a:pt x="2192337" y="8950"/>
                  <a:pt x="2312988" y="32763"/>
                  <a:pt x="2466975" y="32763"/>
                </a:cubicBezTo>
                <a:cubicBezTo>
                  <a:pt x="2620962" y="32763"/>
                  <a:pt x="2797175" y="-2162"/>
                  <a:pt x="2971800" y="4188"/>
                </a:cubicBezTo>
                <a:cubicBezTo>
                  <a:pt x="3146425" y="10538"/>
                  <a:pt x="3514725" y="70863"/>
                  <a:pt x="3514725" y="70863"/>
                </a:cubicBezTo>
                <a:cubicBezTo>
                  <a:pt x="3729038" y="94676"/>
                  <a:pt x="4068763" y="150238"/>
                  <a:pt x="4257675" y="147063"/>
                </a:cubicBezTo>
                <a:cubicBezTo>
                  <a:pt x="4446587" y="143888"/>
                  <a:pt x="4547393" y="97850"/>
                  <a:pt x="4648200" y="51813"/>
                </a:cubicBezTo>
              </a:path>
            </a:pathLst>
          </a:custGeom>
          <a:noFill/>
          <a:ln w="50800" cap="flat" cmpd="tri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de-DE">
              <a:latin typeface="Arial" charset="0"/>
            </a:endParaRPr>
          </a:p>
        </p:txBody>
      </p:sp>
      <p:sp>
        <p:nvSpPr>
          <p:cNvPr id="32" name="Freihandform 31"/>
          <p:cNvSpPr/>
          <p:nvPr/>
        </p:nvSpPr>
        <p:spPr bwMode="auto">
          <a:xfrm>
            <a:off x="2411413" y="3713163"/>
            <a:ext cx="4648200" cy="147637"/>
          </a:xfrm>
          <a:custGeom>
            <a:avLst/>
            <a:gdLst>
              <a:gd name="connsiteX0" fmla="*/ 0 w 4648200"/>
              <a:gd name="connsiteY0" fmla="*/ 118488 h 147193"/>
              <a:gd name="connsiteX1" fmla="*/ 571500 w 4648200"/>
              <a:gd name="connsiteY1" fmla="*/ 13713 h 147193"/>
              <a:gd name="connsiteX2" fmla="*/ 1181100 w 4648200"/>
              <a:gd name="connsiteY2" fmla="*/ 42288 h 147193"/>
              <a:gd name="connsiteX3" fmla="*/ 1600200 w 4648200"/>
              <a:gd name="connsiteY3" fmla="*/ 4188 h 147193"/>
              <a:gd name="connsiteX4" fmla="*/ 2047875 w 4648200"/>
              <a:gd name="connsiteY4" fmla="*/ 4188 h 147193"/>
              <a:gd name="connsiteX5" fmla="*/ 2466975 w 4648200"/>
              <a:gd name="connsiteY5" fmla="*/ 32763 h 147193"/>
              <a:gd name="connsiteX6" fmla="*/ 2971800 w 4648200"/>
              <a:gd name="connsiteY6" fmla="*/ 4188 h 147193"/>
              <a:gd name="connsiteX7" fmla="*/ 3514725 w 4648200"/>
              <a:gd name="connsiteY7" fmla="*/ 70863 h 147193"/>
              <a:gd name="connsiteX8" fmla="*/ 4257675 w 4648200"/>
              <a:gd name="connsiteY8" fmla="*/ 147063 h 147193"/>
              <a:gd name="connsiteX9" fmla="*/ 4648200 w 4648200"/>
              <a:gd name="connsiteY9" fmla="*/ 51813 h 14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48200" h="147193">
                <a:moveTo>
                  <a:pt x="0" y="118488"/>
                </a:moveTo>
                <a:cubicBezTo>
                  <a:pt x="187325" y="72450"/>
                  <a:pt x="374650" y="26413"/>
                  <a:pt x="571500" y="13713"/>
                </a:cubicBezTo>
                <a:cubicBezTo>
                  <a:pt x="768350" y="1013"/>
                  <a:pt x="1009650" y="43875"/>
                  <a:pt x="1181100" y="42288"/>
                </a:cubicBezTo>
                <a:cubicBezTo>
                  <a:pt x="1352550" y="40700"/>
                  <a:pt x="1455738" y="10538"/>
                  <a:pt x="1600200" y="4188"/>
                </a:cubicBezTo>
                <a:cubicBezTo>
                  <a:pt x="1744662" y="-2162"/>
                  <a:pt x="1903413" y="-574"/>
                  <a:pt x="2047875" y="4188"/>
                </a:cubicBezTo>
                <a:cubicBezTo>
                  <a:pt x="2192337" y="8950"/>
                  <a:pt x="2312988" y="32763"/>
                  <a:pt x="2466975" y="32763"/>
                </a:cubicBezTo>
                <a:cubicBezTo>
                  <a:pt x="2620962" y="32763"/>
                  <a:pt x="2797175" y="-2162"/>
                  <a:pt x="2971800" y="4188"/>
                </a:cubicBezTo>
                <a:cubicBezTo>
                  <a:pt x="3146425" y="10538"/>
                  <a:pt x="3514725" y="70863"/>
                  <a:pt x="3514725" y="70863"/>
                </a:cubicBezTo>
                <a:cubicBezTo>
                  <a:pt x="3729038" y="94676"/>
                  <a:pt x="4068763" y="150238"/>
                  <a:pt x="4257675" y="147063"/>
                </a:cubicBezTo>
                <a:cubicBezTo>
                  <a:pt x="4446587" y="143888"/>
                  <a:pt x="4547393" y="97850"/>
                  <a:pt x="4648200" y="51813"/>
                </a:cubicBezTo>
              </a:path>
            </a:pathLst>
          </a:custGeom>
          <a:noFill/>
          <a:ln w="50800" cap="flat" cmpd="tri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de-DE">
              <a:latin typeface="Arial" charset="0"/>
            </a:endParaRPr>
          </a:p>
        </p:txBody>
      </p:sp>
      <p:sp>
        <p:nvSpPr>
          <p:cNvPr id="33" name="Freihandform 32"/>
          <p:cNvSpPr/>
          <p:nvPr/>
        </p:nvSpPr>
        <p:spPr bwMode="auto">
          <a:xfrm>
            <a:off x="2555875" y="3860800"/>
            <a:ext cx="4648200" cy="147638"/>
          </a:xfrm>
          <a:custGeom>
            <a:avLst/>
            <a:gdLst>
              <a:gd name="connsiteX0" fmla="*/ 0 w 4648200"/>
              <a:gd name="connsiteY0" fmla="*/ 118488 h 147193"/>
              <a:gd name="connsiteX1" fmla="*/ 571500 w 4648200"/>
              <a:gd name="connsiteY1" fmla="*/ 13713 h 147193"/>
              <a:gd name="connsiteX2" fmla="*/ 1181100 w 4648200"/>
              <a:gd name="connsiteY2" fmla="*/ 42288 h 147193"/>
              <a:gd name="connsiteX3" fmla="*/ 1600200 w 4648200"/>
              <a:gd name="connsiteY3" fmla="*/ 4188 h 147193"/>
              <a:gd name="connsiteX4" fmla="*/ 2047875 w 4648200"/>
              <a:gd name="connsiteY4" fmla="*/ 4188 h 147193"/>
              <a:gd name="connsiteX5" fmla="*/ 2466975 w 4648200"/>
              <a:gd name="connsiteY5" fmla="*/ 32763 h 147193"/>
              <a:gd name="connsiteX6" fmla="*/ 2971800 w 4648200"/>
              <a:gd name="connsiteY6" fmla="*/ 4188 h 147193"/>
              <a:gd name="connsiteX7" fmla="*/ 3514725 w 4648200"/>
              <a:gd name="connsiteY7" fmla="*/ 70863 h 147193"/>
              <a:gd name="connsiteX8" fmla="*/ 4257675 w 4648200"/>
              <a:gd name="connsiteY8" fmla="*/ 147063 h 147193"/>
              <a:gd name="connsiteX9" fmla="*/ 4648200 w 4648200"/>
              <a:gd name="connsiteY9" fmla="*/ 51813 h 14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48200" h="147193">
                <a:moveTo>
                  <a:pt x="0" y="118488"/>
                </a:moveTo>
                <a:cubicBezTo>
                  <a:pt x="187325" y="72450"/>
                  <a:pt x="374650" y="26413"/>
                  <a:pt x="571500" y="13713"/>
                </a:cubicBezTo>
                <a:cubicBezTo>
                  <a:pt x="768350" y="1013"/>
                  <a:pt x="1009650" y="43875"/>
                  <a:pt x="1181100" y="42288"/>
                </a:cubicBezTo>
                <a:cubicBezTo>
                  <a:pt x="1352550" y="40700"/>
                  <a:pt x="1455738" y="10538"/>
                  <a:pt x="1600200" y="4188"/>
                </a:cubicBezTo>
                <a:cubicBezTo>
                  <a:pt x="1744662" y="-2162"/>
                  <a:pt x="1903413" y="-574"/>
                  <a:pt x="2047875" y="4188"/>
                </a:cubicBezTo>
                <a:cubicBezTo>
                  <a:pt x="2192337" y="8950"/>
                  <a:pt x="2312988" y="32763"/>
                  <a:pt x="2466975" y="32763"/>
                </a:cubicBezTo>
                <a:cubicBezTo>
                  <a:pt x="2620962" y="32763"/>
                  <a:pt x="2797175" y="-2162"/>
                  <a:pt x="2971800" y="4188"/>
                </a:cubicBezTo>
                <a:cubicBezTo>
                  <a:pt x="3146425" y="10538"/>
                  <a:pt x="3514725" y="70863"/>
                  <a:pt x="3514725" y="70863"/>
                </a:cubicBezTo>
                <a:cubicBezTo>
                  <a:pt x="3729038" y="94676"/>
                  <a:pt x="4068763" y="150238"/>
                  <a:pt x="4257675" y="147063"/>
                </a:cubicBezTo>
                <a:cubicBezTo>
                  <a:pt x="4446587" y="143888"/>
                  <a:pt x="4547393" y="97850"/>
                  <a:pt x="4648200" y="51813"/>
                </a:cubicBezTo>
              </a:path>
            </a:pathLst>
          </a:custGeom>
          <a:noFill/>
          <a:ln w="50800" cap="flat" cmpd="tri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de-DE">
              <a:latin typeface="Arial" charset="0"/>
            </a:endParaRPr>
          </a:p>
        </p:txBody>
      </p:sp>
      <p:sp>
        <p:nvSpPr>
          <p:cNvPr id="17413" name="Text Box 10"/>
          <p:cNvSpPr txBox="1">
            <a:spLocks noChangeArrowheads="1"/>
          </p:cNvSpPr>
          <p:nvPr/>
        </p:nvSpPr>
        <p:spPr bwMode="auto">
          <a:xfrm>
            <a:off x="3459163" y="115888"/>
            <a:ext cx="3921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uk-UA" b="1" dirty="0">
                <a:solidFill>
                  <a:srgbClr val="006600"/>
                </a:solidFill>
              </a:rPr>
              <a:t>Створення кагату</a:t>
            </a:r>
          </a:p>
        </p:txBody>
      </p:sp>
      <p:sp>
        <p:nvSpPr>
          <p:cNvPr id="17" name="Textfeld 40"/>
          <p:cNvSpPr txBox="1"/>
          <p:nvPr/>
        </p:nvSpPr>
        <p:spPr>
          <a:xfrm>
            <a:off x="468313" y="1052513"/>
            <a:ext cx="1366837" cy="46513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uk-UA" sz="1400" dirty="0"/>
              <a:t>Сусіднє поле</a:t>
            </a:r>
            <a:endParaRPr lang="de-DE" sz="1400" dirty="0"/>
          </a:p>
        </p:txBody>
      </p:sp>
      <p:cxnSp>
        <p:nvCxnSpPr>
          <p:cNvPr id="36" name="Gerade Verbindung 35"/>
          <p:cNvCxnSpPr/>
          <p:nvPr/>
        </p:nvCxnSpPr>
        <p:spPr>
          <a:xfrm flipH="1">
            <a:off x="1979613" y="765175"/>
            <a:ext cx="6350" cy="352742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323850" y="4322763"/>
            <a:ext cx="8496300" cy="2460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spAutoFit/>
          </a:bodyPr>
          <a:lstStyle/>
          <a:p>
            <a:pPr>
              <a:buFontTx/>
              <a:buNone/>
              <a:defRPr/>
            </a:pPr>
            <a:r>
              <a:rPr lang="pl-PL" sz="1000" dirty="0"/>
              <a:t> </a:t>
            </a:r>
            <a:r>
              <a:rPr lang="uk-UA" sz="1000" dirty="0"/>
              <a:t>рів</a:t>
            </a:r>
            <a:r>
              <a:rPr lang="de-DE" sz="1000" dirty="0"/>
              <a:t> (1 m)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323850" y="4592638"/>
            <a:ext cx="8496300" cy="2762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uk-UA" sz="1200" dirty="0"/>
              <a:t>дорога</a:t>
            </a:r>
            <a:r>
              <a:rPr lang="pl-PL" sz="1200" dirty="0"/>
              <a:t> </a:t>
            </a:r>
            <a:r>
              <a:rPr lang="de-DE" sz="1200" dirty="0"/>
              <a:t>(3 m)</a:t>
            </a:r>
          </a:p>
        </p:txBody>
      </p:sp>
      <p:sp>
        <p:nvSpPr>
          <p:cNvPr id="20" name="Freihandform 19"/>
          <p:cNvSpPr/>
          <p:nvPr/>
        </p:nvSpPr>
        <p:spPr>
          <a:xfrm rot="20335865">
            <a:off x="3341688" y="4092575"/>
            <a:ext cx="571500" cy="473075"/>
          </a:xfrm>
          <a:custGeom>
            <a:avLst/>
            <a:gdLst>
              <a:gd name="connsiteX0" fmla="*/ 159327 w 561109"/>
              <a:gd name="connsiteY0" fmla="*/ 7235 h 485217"/>
              <a:gd name="connsiteX1" fmla="*/ 159327 w 561109"/>
              <a:gd name="connsiteY1" fmla="*/ 7235 h 485217"/>
              <a:gd name="connsiteX2" fmla="*/ 228600 w 561109"/>
              <a:gd name="connsiteY2" fmla="*/ 308 h 485217"/>
              <a:gd name="connsiteX3" fmla="*/ 270164 w 561109"/>
              <a:gd name="connsiteY3" fmla="*/ 34944 h 485217"/>
              <a:gd name="connsiteX4" fmla="*/ 290946 w 561109"/>
              <a:gd name="connsiteY4" fmla="*/ 41871 h 485217"/>
              <a:gd name="connsiteX5" fmla="*/ 346364 w 561109"/>
              <a:gd name="connsiteY5" fmla="*/ 104217 h 485217"/>
              <a:gd name="connsiteX6" fmla="*/ 381000 w 561109"/>
              <a:gd name="connsiteY6" fmla="*/ 131926 h 485217"/>
              <a:gd name="connsiteX7" fmla="*/ 422564 w 561109"/>
              <a:gd name="connsiteY7" fmla="*/ 173490 h 485217"/>
              <a:gd name="connsiteX8" fmla="*/ 464127 w 561109"/>
              <a:gd name="connsiteY8" fmla="*/ 201199 h 485217"/>
              <a:gd name="connsiteX9" fmla="*/ 519546 w 561109"/>
              <a:gd name="connsiteY9" fmla="*/ 201199 h 485217"/>
              <a:gd name="connsiteX10" fmla="*/ 561109 w 561109"/>
              <a:gd name="connsiteY10" fmla="*/ 228908 h 485217"/>
              <a:gd name="connsiteX11" fmla="*/ 540327 w 561109"/>
              <a:gd name="connsiteY11" fmla="*/ 291253 h 485217"/>
              <a:gd name="connsiteX12" fmla="*/ 519546 w 561109"/>
              <a:gd name="connsiteY12" fmla="*/ 312035 h 485217"/>
              <a:gd name="connsiteX13" fmla="*/ 498764 w 561109"/>
              <a:gd name="connsiteY13" fmla="*/ 339744 h 485217"/>
              <a:gd name="connsiteX14" fmla="*/ 471055 w 561109"/>
              <a:gd name="connsiteY14" fmla="*/ 367453 h 485217"/>
              <a:gd name="connsiteX15" fmla="*/ 457200 w 561109"/>
              <a:gd name="connsiteY15" fmla="*/ 395162 h 485217"/>
              <a:gd name="connsiteX16" fmla="*/ 436418 w 561109"/>
              <a:gd name="connsiteY16" fmla="*/ 402090 h 485217"/>
              <a:gd name="connsiteX17" fmla="*/ 394855 w 561109"/>
              <a:gd name="connsiteY17" fmla="*/ 429799 h 485217"/>
              <a:gd name="connsiteX18" fmla="*/ 353291 w 561109"/>
              <a:gd name="connsiteY18" fmla="*/ 464435 h 485217"/>
              <a:gd name="connsiteX19" fmla="*/ 311727 w 561109"/>
              <a:gd name="connsiteY19" fmla="*/ 478290 h 485217"/>
              <a:gd name="connsiteX20" fmla="*/ 290946 w 561109"/>
              <a:gd name="connsiteY20" fmla="*/ 485217 h 485217"/>
              <a:gd name="connsiteX21" fmla="*/ 270164 w 561109"/>
              <a:gd name="connsiteY21" fmla="*/ 471362 h 485217"/>
              <a:gd name="connsiteX22" fmla="*/ 249382 w 561109"/>
              <a:gd name="connsiteY22" fmla="*/ 464435 h 485217"/>
              <a:gd name="connsiteX23" fmla="*/ 242455 w 561109"/>
              <a:gd name="connsiteY23" fmla="*/ 443653 h 485217"/>
              <a:gd name="connsiteX24" fmla="*/ 221673 w 561109"/>
              <a:gd name="connsiteY24" fmla="*/ 422871 h 485217"/>
              <a:gd name="connsiteX25" fmla="*/ 207818 w 561109"/>
              <a:gd name="connsiteY25" fmla="*/ 367453 h 485217"/>
              <a:gd name="connsiteX26" fmla="*/ 187036 w 561109"/>
              <a:gd name="connsiteY26" fmla="*/ 346671 h 485217"/>
              <a:gd name="connsiteX27" fmla="*/ 166255 w 561109"/>
              <a:gd name="connsiteY27" fmla="*/ 332817 h 485217"/>
              <a:gd name="connsiteX28" fmla="*/ 48491 w 561109"/>
              <a:gd name="connsiteY28" fmla="*/ 312035 h 485217"/>
              <a:gd name="connsiteX29" fmla="*/ 13855 w 561109"/>
              <a:gd name="connsiteY29" fmla="*/ 277399 h 485217"/>
              <a:gd name="connsiteX30" fmla="*/ 0 w 561109"/>
              <a:gd name="connsiteY30" fmla="*/ 235835 h 485217"/>
              <a:gd name="connsiteX31" fmla="*/ 6927 w 561109"/>
              <a:gd name="connsiteY31" fmla="*/ 201199 h 485217"/>
              <a:gd name="connsiteX32" fmla="*/ 13855 w 561109"/>
              <a:gd name="connsiteY32" fmla="*/ 180417 h 485217"/>
              <a:gd name="connsiteX33" fmla="*/ 34636 w 561109"/>
              <a:gd name="connsiteY33" fmla="*/ 173490 h 485217"/>
              <a:gd name="connsiteX34" fmla="*/ 76200 w 561109"/>
              <a:gd name="connsiteY34" fmla="*/ 131926 h 485217"/>
              <a:gd name="connsiteX35" fmla="*/ 90055 w 561109"/>
              <a:gd name="connsiteY35" fmla="*/ 90362 h 485217"/>
              <a:gd name="connsiteX36" fmla="*/ 83127 w 561109"/>
              <a:gd name="connsiteY36" fmla="*/ 28017 h 485217"/>
              <a:gd name="connsiteX37" fmla="*/ 124691 w 561109"/>
              <a:gd name="connsiteY37" fmla="*/ 14162 h 485217"/>
              <a:gd name="connsiteX38" fmla="*/ 159327 w 561109"/>
              <a:gd name="connsiteY38" fmla="*/ 7235 h 48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1109" h="485217">
                <a:moveTo>
                  <a:pt x="159327" y="7235"/>
                </a:moveTo>
                <a:lnTo>
                  <a:pt x="159327" y="7235"/>
                </a:lnTo>
                <a:cubicBezTo>
                  <a:pt x="182418" y="4926"/>
                  <a:pt x="205462" y="-1472"/>
                  <a:pt x="228600" y="308"/>
                </a:cubicBezTo>
                <a:cubicBezTo>
                  <a:pt x="241412" y="1293"/>
                  <a:pt x="262466" y="29812"/>
                  <a:pt x="270164" y="34944"/>
                </a:cubicBezTo>
                <a:cubicBezTo>
                  <a:pt x="276240" y="38994"/>
                  <a:pt x="284019" y="39562"/>
                  <a:pt x="290946" y="41871"/>
                </a:cubicBezTo>
                <a:cubicBezTo>
                  <a:pt x="315668" y="78956"/>
                  <a:pt x="298913" y="56766"/>
                  <a:pt x="346364" y="104217"/>
                </a:cubicBezTo>
                <a:cubicBezTo>
                  <a:pt x="356819" y="114672"/>
                  <a:pt x="370060" y="121980"/>
                  <a:pt x="381000" y="131926"/>
                </a:cubicBezTo>
                <a:cubicBezTo>
                  <a:pt x="395498" y="145106"/>
                  <a:pt x="408709" y="159635"/>
                  <a:pt x="422564" y="173490"/>
                </a:cubicBezTo>
                <a:cubicBezTo>
                  <a:pt x="434338" y="185264"/>
                  <a:pt x="464127" y="201199"/>
                  <a:pt x="464127" y="201199"/>
                </a:cubicBezTo>
                <a:cubicBezTo>
                  <a:pt x="491852" y="182715"/>
                  <a:pt x="482263" y="180863"/>
                  <a:pt x="519546" y="201199"/>
                </a:cubicBezTo>
                <a:cubicBezTo>
                  <a:pt x="534164" y="209172"/>
                  <a:pt x="561109" y="228908"/>
                  <a:pt x="561109" y="228908"/>
                </a:cubicBezTo>
                <a:lnTo>
                  <a:pt x="540327" y="291253"/>
                </a:lnTo>
                <a:cubicBezTo>
                  <a:pt x="537229" y="300547"/>
                  <a:pt x="525921" y="304597"/>
                  <a:pt x="519546" y="312035"/>
                </a:cubicBezTo>
                <a:cubicBezTo>
                  <a:pt x="512032" y="320801"/>
                  <a:pt x="506367" y="331055"/>
                  <a:pt x="498764" y="339744"/>
                </a:cubicBezTo>
                <a:cubicBezTo>
                  <a:pt x="490162" y="349574"/>
                  <a:pt x="478892" y="357003"/>
                  <a:pt x="471055" y="367453"/>
                </a:cubicBezTo>
                <a:cubicBezTo>
                  <a:pt x="464859" y="375714"/>
                  <a:pt x="464502" y="387860"/>
                  <a:pt x="457200" y="395162"/>
                </a:cubicBezTo>
                <a:cubicBezTo>
                  <a:pt x="452037" y="400325"/>
                  <a:pt x="442801" y="398544"/>
                  <a:pt x="436418" y="402090"/>
                </a:cubicBezTo>
                <a:cubicBezTo>
                  <a:pt x="421863" y="410177"/>
                  <a:pt x="408709" y="420563"/>
                  <a:pt x="394855" y="429799"/>
                </a:cubicBezTo>
                <a:cubicBezTo>
                  <a:pt x="362226" y="451552"/>
                  <a:pt x="387289" y="449325"/>
                  <a:pt x="353291" y="464435"/>
                </a:cubicBezTo>
                <a:cubicBezTo>
                  <a:pt x="339946" y="470366"/>
                  <a:pt x="325582" y="473672"/>
                  <a:pt x="311727" y="478290"/>
                </a:cubicBezTo>
                <a:lnTo>
                  <a:pt x="290946" y="485217"/>
                </a:lnTo>
                <a:cubicBezTo>
                  <a:pt x="284019" y="480599"/>
                  <a:pt x="277611" y="475085"/>
                  <a:pt x="270164" y="471362"/>
                </a:cubicBezTo>
                <a:cubicBezTo>
                  <a:pt x="263633" y="468096"/>
                  <a:pt x="254545" y="469598"/>
                  <a:pt x="249382" y="464435"/>
                </a:cubicBezTo>
                <a:cubicBezTo>
                  <a:pt x="244219" y="459272"/>
                  <a:pt x="246505" y="449729"/>
                  <a:pt x="242455" y="443653"/>
                </a:cubicBezTo>
                <a:cubicBezTo>
                  <a:pt x="237021" y="435502"/>
                  <a:pt x="228600" y="429798"/>
                  <a:pt x="221673" y="422871"/>
                </a:cubicBezTo>
                <a:cubicBezTo>
                  <a:pt x="220673" y="417870"/>
                  <a:pt x="213906" y="376584"/>
                  <a:pt x="207818" y="367453"/>
                </a:cubicBezTo>
                <a:cubicBezTo>
                  <a:pt x="202384" y="359302"/>
                  <a:pt x="194562" y="352943"/>
                  <a:pt x="187036" y="346671"/>
                </a:cubicBezTo>
                <a:cubicBezTo>
                  <a:pt x="180640" y="341341"/>
                  <a:pt x="173863" y="336198"/>
                  <a:pt x="166255" y="332817"/>
                </a:cubicBezTo>
                <a:cubicBezTo>
                  <a:pt x="121161" y="312775"/>
                  <a:pt x="103144" y="317003"/>
                  <a:pt x="48491" y="312035"/>
                </a:cubicBezTo>
                <a:cubicBezTo>
                  <a:pt x="29531" y="299395"/>
                  <a:pt x="23578" y="299276"/>
                  <a:pt x="13855" y="277399"/>
                </a:cubicBezTo>
                <a:cubicBezTo>
                  <a:pt x="7924" y="264054"/>
                  <a:pt x="0" y="235835"/>
                  <a:pt x="0" y="235835"/>
                </a:cubicBezTo>
                <a:cubicBezTo>
                  <a:pt x="2309" y="224290"/>
                  <a:pt x="4071" y="212621"/>
                  <a:pt x="6927" y="201199"/>
                </a:cubicBezTo>
                <a:cubicBezTo>
                  <a:pt x="8698" y="194115"/>
                  <a:pt x="8692" y="185580"/>
                  <a:pt x="13855" y="180417"/>
                </a:cubicBezTo>
                <a:cubicBezTo>
                  <a:pt x="19018" y="175254"/>
                  <a:pt x="27709" y="175799"/>
                  <a:pt x="34636" y="173490"/>
                </a:cubicBezTo>
                <a:cubicBezTo>
                  <a:pt x="48491" y="159635"/>
                  <a:pt x="70004" y="150514"/>
                  <a:pt x="76200" y="131926"/>
                </a:cubicBezTo>
                <a:lnTo>
                  <a:pt x="90055" y="90362"/>
                </a:lnTo>
                <a:cubicBezTo>
                  <a:pt x="88101" y="84501"/>
                  <a:pt x="64477" y="41339"/>
                  <a:pt x="83127" y="28017"/>
                </a:cubicBezTo>
                <a:cubicBezTo>
                  <a:pt x="95011" y="19528"/>
                  <a:pt x="110836" y="18780"/>
                  <a:pt x="124691" y="14162"/>
                </a:cubicBezTo>
                <a:cubicBezTo>
                  <a:pt x="129589" y="12529"/>
                  <a:pt x="153554" y="8390"/>
                  <a:pt x="159327" y="7235"/>
                </a:cubicBezTo>
                <a:close/>
              </a:path>
            </a:pathLst>
          </a:cu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31" name="Freihandform 30"/>
          <p:cNvSpPr/>
          <p:nvPr/>
        </p:nvSpPr>
        <p:spPr>
          <a:xfrm rot="20348802">
            <a:off x="7839075" y="4195763"/>
            <a:ext cx="360363" cy="322262"/>
          </a:xfrm>
          <a:custGeom>
            <a:avLst/>
            <a:gdLst>
              <a:gd name="connsiteX0" fmla="*/ 159327 w 561109"/>
              <a:gd name="connsiteY0" fmla="*/ 7235 h 485217"/>
              <a:gd name="connsiteX1" fmla="*/ 159327 w 561109"/>
              <a:gd name="connsiteY1" fmla="*/ 7235 h 485217"/>
              <a:gd name="connsiteX2" fmla="*/ 228600 w 561109"/>
              <a:gd name="connsiteY2" fmla="*/ 308 h 485217"/>
              <a:gd name="connsiteX3" fmla="*/ 270164 w 561109"/>
              <a:gd name="connsiteY3" fmla="*/ 34944 h 485217"/>
              <a:gd name="connsiteX4" fmla="*/ 290946 w 561109"/>
              <a:gd name="connsiteY4" fmla="*/ 41871 h 485217"/>
              <a:gd name="connsiteX5" fmla="*/ 346364 w 561109"/>
              <a:gd name="connsiteY5" fmla="*/ 104217 h 485217"/>
              <a:gd name="connsiteX6" fmla="*/ 381000 w 561109"/>
              <a:gd name="connsiteY6" fmla="*/ 131926 h 485217"/>
              <a:gd name="connsiteX7" fmla="*/ 422564 w 561109"/>
              <a:gd name="connsiteY7" fmla="*/ 173490 h 485217"/>
              <a:gd name="connsiteX8" fmla="*/ 464127 w 561109"/>
              <a:gd name="connsiteY8" fmla="*/ 201199 h 485217"/>
              <a:gd name="connsiteX9" fmla="*/ 519546 w 561109"/>
              <a:gd name="connsiteY9" fmla="*/ 201199 h 485217"/>
              <a:gd name="connsiteX10" fmla="*/ 561109 w 561109"/>
              <a:gd name="connsiteY10" fmla="*/ 228908 h 485217"/>
              <a:gd name="connsiteX11" fmla="*/ 540327 w 561109"/>
              <a:gd name="connsiteY11" fmla="*/ 291253 h 485217"/>
              <a:gd name="connsiteX12" fmla="*/ 519546 w 561109"/>
              <a:gd name="connsiteY12" fmla="*/ 312035 h 485217"/>
              <a:gd name="connsiteX13" fmla="*/ 498764 w 561109"/>
              <a:gd name="connsiteY13" fmla="*/ 339744 h 485217"/>
              <a:gd name="connsiteX14" fmla="*/ 471055 w 561109"/>
              <a:gd name="connsiteY14" fmla="*/ 367453 h 485217"/>
              <a:gd name="connsiteX15" fmla="*/ 457200 w 561109"/>
              <a:gd name="connsiteY15" fmla="*/ 395162 h 485217"/>
              <a:gd name="connsiteX16" fmla="*/ 436418 w 561109"/>
              <a:gd name="connsiteY16" fmla="*/ 402090 h 485217"/>
              <a:gd name="connsiteX17" fmla="*/ 394855 w 561109"/>
              <a:gd name="connsiteY17" fmla="*/ 429799 h 485217"/>
              <a:gd name="connsiteX18" fmla="*/ 353291 w 561109"/>
              <a:gd name="connsiteY18" fmla="*/ 464435 h 485217"/>
              <a:gd name="connsiteX19" fmla="*/ 311727 w 561109"/>
              <a:gd name="connsiteY19" fmla="*/ 478290 h 485217"/>
              <a:gd name="connsiteX20" fmla="*/ 290946 w 561109"/>
              <a:gd name="connsiteY20" fmla="*/ 485217 h 485217"/>
              <a:gd name="connsiteX21" fmla="*/ 270164 w 561109"/>
              <a:gd name="connsiteY21" fmla="*/ 471362 h 485217"/>
              <a:gd name="connsiteX22" fmla="*/ 249382 w 561109"/>
              <a:gd name="connsiteY22" fmla="*/ 464435 h 485217"/>
              <a:gd name="connsiteX23" fmla="*/ 242455 w 561109"/>
              <a:gd name="connsiteY23" fmla="*/ 443653 h 485217"/>
              <a:gd name="connsiteX24" fmla="*/ 221673 w 561109"/>
              <a:gd name="connsiteY24" fmla="*/ 422871 h 485217"/>
              <a:gd name="connsiteX25" fmla="*/ 207818 w 561109"/>
              <a:gd name="connsiteY25" fmla="*/ 367453 h 485217"/>
              <a:gd name="connsiteX26" fmla="*/ 187036 w 561109"/>
              <a:gd name="connsiteY26" fmla="*/ 346671 h 485217"/>
              <a:gd name="connsiteX27" fmla="*/ 166255 w 561109"/>
              <a:gd name="connsiteY27" fmla="*/ 332817 h 485217"/>
              <a:gd name="connsiteX28" fmla="*/ 48491 w 561109"/>
              <a:gd name="connsiteY28" fmla="*/ 312035 h 485217"/>
              <a:gd name="connsiteX29" fmla="*/ 13855 w 561109"/>
              <a:gd name="connsiteY29" fmla="*/ 277399 h 485217"/>
              <a:gd name="connsiteX30" fmla="*/ 0 w 561109"/>
              <a:gd name="connsiteY30" fmla="*/ 235835 h 485217"/>
              <a:gd name="connsiteX31" fmla="*/ 6927 w 561109"/>
              <a:gd name="connsiteY31" fmla="*/ 201199 h 485217"/>
              <a:gd name="connsiteX32" fmla="*/ 13855 w 561109"/>
              <a:gd name="connsiteY32" fmla="*/ 180417 h 485217"/>
              <a:gd name="connsiteX33" fmla="*/ 34636 w 561109"/>
              <a:gd name="connsiteY33" fmla="*/ 173490 h 485217"/>
              <a:gd name="connsiteX34" fmla="*/ 76200 w 561109"/>
              <a:gd name="connsiteY34" fmla="*/ 131926 h 485217"/>
              <a:gd name="connsiteX35" fmla="*/ 90055 w 561109"/>
              <a:gd name="connsiteY35" fmla="*/ 90362 h 485217"/>
              <a:gd name="connsiteX36" fmla="*/ 83127 w 561109"/>
              <a:gd name="connsiteY36" fmla="*/ 28017 h 485217"/>
              <a:gd name="connsiteX37" fmla="*/ 124691 w 561109"/>
              <a:gd name="connsiteY37" fmla="*/ 14162 h 485217"/>
              <a:gd name="connsiteX38" fmla="*/ 159327 w 561109"/>
              <a:gd name="connsiteY38" fmla="*/ 7235 h 48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1109" h="485217">
                <a:moveTo>
                  <a:pt x="159327" y="7235"/>
                </a:moveTo>
                <a:lnTo>
                  <a:pt x="159327" y="7235"/>
                </a:lnTo>
                <a:cubicBezTo>
                  <a:pt x="182418" y="4926"/>
                  <a:pt x="205462" y="-1472"/>
                  <a:pt x="228600" y="308"/>
                </a:cubicBezTo>
                <a:cubicBezTo>
                  <a:pt x="241412" y="1293"/>
                  <a:pt x="262466" y="29812"/>
                  <a:pt x="270164" y="34944"/>
                </a:cubicBezTo>
                <a:cubicBezTo>
                  <a:pt x="276240" y="38994"/>
                  <a:pt x="284019" y="39562"/>
                  <a:pt x="290946" y="41871"/>
                </a:cubicBezTo>
                <a:cubicBezTo>
                  <a:pt x="315668" y="78956"/>
                  <a:pt x="298913" y="56766"/>
                  <a:pt x="346364" y="104217"/>
                </a:cubicBezTo>
                <a:cubicBezTo>
                  <a:pt x="356819" y="114672"/>
                  <a:pt x="370060" y="121980"/>
                  <a:pt x="381000" y="131926"/>
                </a:cubicBezTo>
                <a:cubicBezTo>
                  <a:pt x="395498" y="145106"/>
                  <a:pt x="408709" y="159635"/>
                  <a:pt x="422564" y="173490"/>
                </a:cubicBezTo>
                <a:cubicBezTo>
                  <a:pt x="434338" y="185264"/>
                  <a:pt x="464127" y="201199"/>
                  <a:pt x="464127" y="201199"/>
                </a:cubicBezTo>
                <a:cubicBezTo>
                  <a:pt x="491852" y="182715"/>
                  <a:pt x="482263" y="180863"/>
                  <a:pt x="519546" y="201199"/>
                </a:cubicBezTo>
                <a:cubicBezTo>
                  <a:pt x="534164" y="209172"/>
                  <a:pt x="561109" y="228908"/>
                  <a:pt x="561109" y="228908"/>
                </a:cubicBezTo>
                <a:lnTo>
                  <a:pt x="540327" y="291253"/>
                </a:lnTo>
                <a:cubicBezTo>
                  <a:pt x="537229" y="300547"/>
                  <a:pt x="525921" y="304597"/>
                  <a:pt x="519546" y="312035"/>
                </a:cubicBezTo>
                <a:cubicBezTo>
                  <a:pt x="512032" y="320801"/>
                  <a:pt x="506367" y="331055"/>
                  <a:pt x="498764" y="339744"/>
                </a:cubicBezTo>
                <a:cubicBezTo>
                  <a:pt x="490162" y="349574"/>
                  <a:pt x="478892" y="357003"/>
                  <a:pt x="471055" y="367453"/>
                </a:cubicBezTo>
                <a:cubicBezTo>
                  <a:pt x="464859" y="375714"/>
                  <a:pt x="464502" y="387860"/>
                  <a:pt x="457200" y="395162"/>
                </a:cubicBezTo>
                <a:cubicBezTo>
                  <a:pt x="452037" y="400325"/>
                  <a:pt x="442801" y="398544"/>
                  <a:pt x="436418" y="402090"/>
                </a:cubicBezTo>
                <a:cubicBezTo>
                  <a:pt x="421863" y="410177"/>
                  <a:pt x="408709" y="420563"/>
                  <a:pt x="394855" y="429799"/>
                </a:cubicBezTo>
                <a:cubicBezTo>
                  <a:pt x="362226" y="451552"/>
                  <a:pt x="387289" y="449325"/>
                  <a:pt x="353291" y="464435"/>
                </a:cubicBezTo>
                <a:cubicBezTo>
                  <a:pt x="339946" y="470366"/>
                  <a:pt x="325582" y="473672"/>
                  <a:pt x="311727" y="478290"/>
                </a:cubicBezTo>
                <a:lnTo>
                  <a:pt x="290946" y="485217"/>
                </a:lnTo>
                <a:cubicBezTo>
                  <a:pt x="284019" y="480599"/>
                  <a:pt x="277611" y="475085"/>
                  <a:pt x="270164" y="471362"/>
                </a:cubicBezTo>
                <a:cubicBezTo>
                  <a:pt x="263633" y="468096"/>
                  <a:pt x="254545" y="469598"/>
                  <a:pt x="249382" y="464435"/>
                </a:cubicBezTo>
                <a:cubicBezTo>
                  <a:pt x="244219" y="459272"/>
                  <a:pt x="246505" y="449729"/>
                  <a:pt x="242455" y="443653"/>
                </a:cubicBezTo>
                <a:cubicBezTo>
                  <a:pt x="237021" y="435502"/>
                  <a:pt x="228600" y="429798"/>
                  <a:pt x="221673" y="422871"/>
                </a:cubicBezTo>
                <a:cubicBezTo>
                  <a:pt x="220673" y="417870"/>
                  <a:pt x="213906" y="376584"/>
                  <a:pt x="207818" y="367453"/>
                </a:cubicBezTo>
                <a:cubicBezTo>
                  <a:pt x="202384" y="359302"/>
                  <a:pt x="194562" y="352943"/>
                  <a:pt x="187036" y="346671"/>
                </a:cubicBezTo>
                <a:cubicBezTo>
                  <a:pt x="180640" y="341341"/>
                  <a:pt x="173863" y="336198"/>
                  <a:pt x="166255" y="332817"/>
                </a:cubicBezTo>
                <a:cubicBezTo>
                  <a:pt x="121161" y="312775"/>
                  <a:pt x="103144" y="317003"/>
                  <a:pt x="48491" y="312035"/>
                </a:cubicBezTo>
                <a:cubicBezTo>
                  <a:pt x="29531" y="299395"/>
                  <a:pt x="23578" y="299276"/>
                  <a:pt x="13855" y="277399"/>
                </a:cubicBezTo>
                <a:cubicBezTo>
                  <a:pt x="7924" y="264054"/>
                  <a:pt x="0" y="235835"/>
                  <a:pt x="0" y="235835"/>
                </a:cubicBezTo>
                <a:cubicBezTo>
                  <a:pt x="2309" y="224290"/>
                  <a:pt x="4071" y="212621"/>
                  <a:pt x="6927" y="201199"/>
                </a:cubicBezTo>
                <a:cubicBezTo>
                  <a:pt x="8698" y="194115"/>
                  <a:pt x="8692" y="185580"/>
                  <a:pt x="13855" y="180417"/>
                </a:cubicBezTo>
                <a:cubicBezTo>
                  <a:pt x="19018" y="175254"/>
                  <a:pt x="27709" y="175799"/>
                  <a:pt x="34636" y="173490"/>
                </a:cubicBezTo>
                <a:cubicBezTo>
                  <a:pt x="48491" y="159635"/>
                  <a:pt x="70004" y="150514"/>
                  <a:pt x="76200" y="131926"/>
                </a:cubicBezTo>
                <a:lnTo>
                  <a:pt x="90055" y="90362"/>
                </a:lnTo>
                <a:cubicBezTo>
                  <a:pt x="88101" y="84501"/>
                  <a:pt x="64477" y="41339"/>
                  <a:pt x="83127" y="28017"/>
                </a:cubicBezTo>
                <a:cubicBezTo>
                  <a:pt x="95011" y="19528"/>
                  <a:pt x="110836" y="18780"/>
                  <a:pt x="124691" y="14162"/>
                </a:cubicBezTo>
                <a:cubicBezTo>
                  <a:pt x="129589" y="12529"/>
                  <a:pt x="153554" y="8390"/>
                  <a:pt x="159327" y="7235"/>
                </a:cubicBezTo>
                <a:close/>
              </a:path>
            </a:pathLst>
          </a:cu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5" name="Freihandform 14"/>
          <p:cNvSpPr/>
          <p:nvPr/>
        </p:nvSpPr>
        <p:spPr>
          <a:xfrm rot="21165220">
            <a:off x="1347788" y="4024313"/>
            <a:ext cx="528637" cy="525462"/>
          </a:xfrm>
          <a:custGeom>
            <a:avLst/>
            <a:gdLst>
              <a:gd name="connsiteX0" fmla="*/ 159327 w 561109"/>
              <a:gd name="connsiteY0" fmla="*/ 7235 h 485217"/>
              <a:gd name="connsiteX1" fmla="*/ 159327 w 561109"/>
              <a:gd name="connsiteY1" fmla="*/ 7235 h 485217"/>
              <a:gd name="connsiteX2" fmla="*/ 228600 w 561109"/>
              <a:gd name="connsiteY2" fmla="*/ 308 h 485217"/>
              <a:gd name="connsiteX3" fmla="*/ 270164 w 561109"/>
              <a:gd name="connsiteY3" fmla="*/ 34944 h 485217"/>
              <a:gd name="connsiteX4" fmla="*/ 290946 w 561109"/>
              <a:gd name="connsiteY4" fmla="*/ 41871 h 485217"/>
              <a:gd name="connsiteX5" fmla="*/ 346364 w 561109"/>
              <a:gd name="connsiteY5" fmla="*/ 104217 h 485217"/>
              <a:gd name="connsiteX6" fmla="*/ 381000 w 561109"/>
              <a:gd name="connsiteY6" fmla="*/ 131926 h 485217"/>
              <a:gd name="connsiteX7" fmla="*/ 422564 w 561109"/>
              <a:gd name="connsiteY7" fmla="*/ 173490 h 485217"/>
              <a:gd name="connsiteX8" fmla="*/ 464127 w 561109"/>
              <a:gd name="connsiteY8" fmla="*/ 201199 h 485217"/>
              <a:gd name="connsiteX9" fmla="*/ 519546 w 561109"/>
              <a:gd name="connsiteY9" fmla="*/ 201199 h 485217"/>
              <a:gd name="connsiteX10" fmla="*/ 561109 w 561109"/>
              <a:gd name="connsiteY10" fmla="*/ 228908 h 485217"/>
              <a:gd name="connsiteX11" fmla="*/ 540327 w 561109"/>
              <a:gd name="connsiteY11" fmla="*/ 291253 h 485217"/>
              <a:gd name="connsiteX12" fmla="*/ 519546 w 561109"/>
              <a:gd name="connsiteY12" fmla="*/ 312035 h 485217"/>
              <a:gd name="connsiteX13" fmla="*/ 498764 w 561109"/>
              <a:gd name="connsiteY13" fmla="*/ 339744 h 485217"/>
              <a:gd name="connsiteX14" fmla="*/ 471055 w 561109"/>
              <a:gd name="connsiteY14" fmla="*/ 367453 h 485217"/>
              <a:gd name="connsiteX15" fmla="*/ 457200 w 561109"/>
              <a:gd name="connsiteY15" fmla="*/ 395162 h 485217"/>
              <a:gd name="connsiteX16" fmla="*/ 436418 w 561109"/>
              <a:gd name="connsiteY16" fmla="*/ 402090 h 485217"/>
              <a:gd name="connsiteX17" fmla="*/ 394855 w 561109"/>
              <a:gd name="connsiteY17" fmla="*/ 429799 h 485217"/>
              <a:gd name="connsiteX18" fmla="*/ 353291 w 561109"/>
              <a:gd name="connsiteY18" fmla="*/ 464435 h 485217"/>
              <a:gd name="connsiteX19" fmla="*/ 311727 w 561109"/>
              <a:gd name="connsiteY19" fmla="*/ 478290 h 485217"/>
              <a:gd name="connsiteX20" fmla="*/ 290946 w 561109"/>
              <a:gd name="connsiteY20" fmla="*/ 485217 h 485217"/>
              <a:gd name="connsiteX21" fmla="*/ 270164 w 561109"/>
              <a:gd name="connsiteY21" fmla="*/ 471362 h 485217"/>
              <a:gd name="connsiteX22" fmla="*/ 249382 w 561109"/>
              <a:gd name="connsiteY22" fmla="*/ 464435 h 485217"/>
              <a:gd name="connsiteX23" fmla="*/ 242455 w 561109"/>
              <a:gd name="connsiteY23" fmla="*/ 443653 h 485217"/>
              <a:gd name="connsiteX24" fmla="*/ 221673 w 561109"/>
              <a:gd name="connsiteY24" fmla="*/ 422871 h 485217"/>
              <a:gd name="connsiteX25" fmla="*/ 207818 w 561109"/>
              <a:gd name="connsiteY25" fmla="*/ 367453 h 485217"/>
              <a:gd name="connsiteX26" fmla="*/ 187036 w 561109"/>
              <a:gd name="connsiteY26" fmla="*/ 346671 h 485217"/>
              <a:gd name="connsiteX27" fmla="*/ 166255 w 561109"/>
              <a:gd name="connsiteY27" fmla="*/ 332817 h 485217"/>
              <a:gd name="connsiteX28" fmla="*/ 48491 w 561109"/>
              <a:gd name="connsiteY28" fmla="*/ 312035 h 485217"/>
              <a:gd name="connsiteX29" fmla="*/ 13855 w 561109"/>
              <a:gd name="connsiteY29" fmla="*/ 277399 h 485217"/>
              <a:gd name="connsiteX30" fmla="*/ 0 w 561109"/>
              <a:gd name="connsiteY30" fmla="*/ 235835 h 485217"/>
              <a:gd name="connsiteX31" fmla="*/ 6927 w 561109"/>
              <a:gd name="connsiteY31" fmla="*/ 201199 h 485217"/>
              <a:gd name="connsiteX32" fmla="*/ 13855 w 561109"/>
              <a:gd name="connsiteY32" fmla="*/ 180417 h 485217"/>
              <a:gd name="connsiteX33" fmla="*/ 34636 w 561109"/>
              <a:gd name="connsiteY33" fmla="*/ 173490 h 485217"/>
              <a:gd name="connsiteX34" fmla="*/ 76200 w 561109"/>
              <a:gd name="connsiteY34" fmla="*/ 131926 h 485217"/>
              <a:gd name="connsiteX35" fmla="*/ 90055 w 561109"/>
              <a:gd name="connsiteY35" fmla="*/ 90362 h 485217"/>
              <a:gd name="connsiteX36" fmla="*/ 83127 w 561109"/>
              <a:gd name="connsiteY36" fmla="*/ 28017 h 485217"/>
              <a:gd name="connsiteX37" fmla="*/ 124691 w 561109"/>
              <a:gd name="connsiteY37" fmla="*/ 14162 h 485217"/>
              <a:gd name="connsiteX38" fmla="*/ 159327 w 561109"/>
              <a:gd name="connsiteY38" fmla="*/ 7235 h 48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1109" h="485217">
                <a:moveTo>
                  <a:pt x="159327" y="7235"/>
                </a:moveTo>
                <a:lnTo>
                  <a:pt x="159327" y="7235"/>
                </a:lnTo>
                <a:cubicBezTo>
                  <a:pt x="182418" y="4926"/>
                  <a:pt x="205462" y="-1472"/>
                  <a:pt x="228600" y="308"/>
                </a:cubicBezTo>
                <a:cubicBezTo>
                  <a:pt x="241412" y="1293"/>
                  <a:pt x="262466" y="29812"/>
                  <a:pt x="270164" y="34944"/>
                </a:cubicBezTo>
                <a:cubicBezTo>
                  <a:pt x="276240" y="38994"/>
                  <a:pt x="284019" y="39562"/>
                  <a:pt x="290946" y="41871"/>
                </a:cubicBezTo>
                <a:cubicBezTo>
                  <a:pt x="315668" y="78956"/>
                  <a:pt x="298913" y="56766"/>
                  <a:pt x="346364" y="104217"/>
                </a:cubicBezTo>
                <a:cubicBezTo>
                  <a:pt x="356819" y="114672"/>
                  <a:pt x="370060" y="121980"/>
                  <a:pt x="381000" y="131926"/>
                </a:cubicBezTo>
                <a:cubicBezTo>
                  <a:pt x="395498" y="145106"/>
                  <a:pt x="408709" y="159635"/>
                  <a:pt x="422564" y="173490"/>
                </a:cubicBezTo>
                <a:cubicBezTo>
                  <a:pt x="434338" y="185264"/>
                  <a:pt x="464127" y="201199"/>
                  <a:pt x="464127" y="201199"/>
                </a:cubicBezTo>
                <a:cubicBezTo>
                  <a:pt x="491852" y="182715"/>
                  <a:pt x="482263" y="180863"/>
                  <a:pt x="519546" y="201199"/>
                </a:cubicBezTo>
                <a:cubicBezTo>
                  <a:pt x="534164" y="209172"/>
                  <a:pt x="561109" y="228908"/>
                  <a:pt x="561109" y="228908"/>
                </a:cubicBezTo>
                <a:lnTo>
                  <a:pt x="540327" y="291253"/>
                </a:lnTo>
                <a:cubicBezTo>
                  <a:pt x="537229" y="300547"/>
                  <a:pt x="525921" y="304597"/>
                  <a:pt x="519546" y="312035"/>
                </a:cubicBezTo>
                <a:cubicBezTo>
                  <a:pt x="512032" y="320801"/>
                  <a:pt x="506367" y="331055"/>
                  <a:pt x="498764" y="339744"/>
                </a:cubicBezTo>
                <a:cubicBezTo>
                  <a:pt x="490162" y="349574"/>
                  <a:pt x="478892" y="357003"/>
                  <a:pt x="471055" y="367453"/>
                </a:cubicBezTo>
                <a:cubicBezTo>
                  <a:pt x="464859" y="375714"/>
                  <a:pt x="464502" y="387860"/>
                  <a:pt x="457200" y="395162"/>
                </a:cubicBezTo>
                <a:cubicBezTo>
                  <a:pt x="452037" y="400325"/>
                  <a:pt x="442801" y="398544"/>
                  <a:pt x="436418" y="402090"/>
                </a:cubicBezTo>
                <a:cubicBezTo>
                  <a:pt x="421863" y="410177"/>
                  <a:pt x="408709" y="420563"/>
                  <a:pt x="394855" y="429799"/>
                </a:cubicBezTo>
                <a:cubicBezTo>
                  <a:pt x="362226" y="451552"/>
                  <a:pt x="387289" y="449325"/>
                  <a:pt x="353291" y="464435"/>
                </a:cubicBezTo>
                <a:cubicBezTo>
                  <a:pt x="339946" y="470366"/>
                  <a:pt x="325582" y="473672"/>
                  <a:pt x="311727" y="478290"/>
                </a:cubicBezTo>
                <a:lnTo>
                  <a:pt x="290946" y="485217"/>
                </a:lnTo>
                <a:cubicBezTo>
                  <a:pt x="284019" y="480599"/>
                  <a:pt x="277611" y="475085"/>
                  <a:pt x="270164" y="471362"/>
                </a:cubicBezTo>
                <a:cubicBezTo>
                  <a:pt x="263633" y="468096"/>
                  <a:pt x="254545" y="469598"/>
                  <a:pt x="249382" y="464435"/>
                </a:cubicBezTo>
                <a:cubicBezTo>
                  <a:pt x="244219" y="459272"/>
                  <a:pt x="246505" y="449729"/>
                  <a:pt x="242455" y="443653"/>
                </a:cubicBezTo>
                <a:cubicBezTo>
                  <a:pt x="237021" y="435502"/>
                  <a:pt x="228600" y="429798"/>
                  <a:pt x="221673" y="422871"/>
                </a:cubicBezTo>
                <a:cubicBezTo>
                  <a:pt x="220673" y="417870"/>
                  <a:pt x="213906" y="376584"/>
                  <a:pt x="207818" y="367453"/>
                </a:cubicBezTo>
                <a:cubicBezTo>
                  <a:pt x="202384" y="359302"/>
                  <a:pt x="194562" y="352943"/>
                  <a:pt x="187036" y="346671"/>
                </a:cubicBezTo>
                <a:cubicBezTo>
                  <a:pt x="180640" y="341341"/>
                  <a:pt x="173863" y="336198"/>
                  <a:pt x="166255" y="332817"/>
                </a:cubicBezTo>
                <a:cubicBezTo>
                  <a:pt x="121161" y="312775"/>
                  <a:pt x="103144" y="317003"/>
                  <a:pt x="48491" y="312035"/>
                </a:cubicBezTo>
                <a:cubicBezTo>
                  <a:pt x="29531" y="299395"/>
                  <a:pt x="23578" y="299276"/>
                  <a:pt x="13855" y="277399"/>
                </a:cubicBezTo>
                <a:cubicBezTo>
                  <a:pt x="7924" y="264054"/>
                  <a:pt x="0" y="235835"/>
                  <a:pt x="0" y="235835"/>
                </a:cubicBezTo>
                <a:cubicBezTo>
                  <a:pt x="2309" y="224290"/>
                  <a:pt x="4071" y="212621"/>
                  <a:pt x="6927" y="201199"/>
                </a:cubicBezTo>
                <a:cubicBezTo>
                  <a:pt x="8698" y="194115"/>
                  <a:pt x="8692" y="185580"/>
                  <a:pt x="13855" y="180417"/>
                </a:cubicBezTo>
                <a:cubicBezTo>
                  <a:pt x="19018" y="175254"/>
                  <a:pt x="27709" y="175799"/>
                  <a:pt x="34636" y="173490"/>
                </a:cubicBezTo>
                <a:cubicBezTo>
                  <a:pt x="48491" y="159635"/>
                  <a:pt x="70004" y="150514"/>
                  <a:pt x="76200" y="131926"/>
                </a:cubicBezTo>
                <a:lnTo>
                  <a:pt x="90055" y="90362"/>
                </a:lnTo>
                <a:cubicBezTo>
                  <a:pt x="88101" y="84501"/>
                  <a:pt x="64477" y="41339"/>
                  <a:pt x="83127" y="28017"/>
                </a:cubicBezTo>
                <a:cubicBezTo>
                  <a:pt x="95011" y="19528"/>
                  <a:pt x="110836" y="18780"/>
                  <a:pt x="124691" y="14162"/>
                </a:cubicBezTo>
                <a:cubicBezTo>
                  <a:pt x="129589" y="12529"/>
                  <a:pt x="153554" y="8390"/>
                  <a:pt x="159327" y="7235"/>
                </a:cubicBezTo>
                <a:close/>
              </a:path>
            </a:pathLst>
          </a:cu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79" name="Textfeld 40"/>
          <p:cNvSpPr txBox="1"/>
          <p:nvPr/>
        </p:nvSpPr>
        <p:spPr>
          <a:xfrm>
            <a:off x="6804025" y="1052513"/>
            <a:ext cx="1368425" cy="46513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Tx/>
              <a:buNone/>
              <a:defRPr/>
            </a:pPr>
            <a:r>
              <a:rPr lang="uk-UA" sz="1400" dirty="0"/>
              <a:t>Поле з буряками</a:t>
            </a:r>
            <a:endParaRPr lang="de-DE" sz="1400" dirty="0"/>
          </a:p>
        </p:txBody>
      </p:sp>
      <p:sp>
        <p:nvSpPr>
          <p:cNvPr id="102" name="Textfeld 101"/>
          <p:cNvSpPr txBox="1">
            <a:spLocks noChangeArrowheads="1"/>
          </p:cNvSpPr>
          <p:nvPr/>
        </p:nvSpPr>
        <p:spPr bwMode="auto">
          <a:xfrm>
            <a:off x="1692275" y="5013325"/>
            <a:ext cx="4525406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ru-RU" sz="1800" b="1" dirty="0">
                <a:solidFill>
                  <a:srgbClr val="FF0000"/>
                </a:solidFill>
              </a:rPr>
              <a:t>не в </a:t>
            </a:r>
            <a:r>
              <a:rPr lang="ru-RU" sz="1800" b="1" dirty="0" err="1">
                <a:solidFill>
                  <a:srgbClr val="FF0000"/>
                </a:solidFill>
              </a:rPr>
              <a:t>низині</a:t>
            </a:r>
            <a:r>
              <a:rPr lang="ru-RU" sz="1800" b="1" dirty="0">
                <a:solidFill>
                  <a:srgbClr val="FF0000"/>
                </a:solidFill>
              </a:rPr>
              <a:t>         </a:t>
            </a:r>
          </a:p>
          <a:p>
            <a:pPr>
              <a:buFontTx/>
              <a:buNone/>
            </a:pPr>
            <a:r>
              <a:rPr lang="ru-RU" sz="1800" b="1" dirty="0">
                <a:solidFill>
                  <a:srgbClr val="FF0000"/>
                </a:solidFill>
              </a:rPr>
              <a:t>не на </a:t>
            </a:r>
            <a:r>
              <a:rPr lang="ru-RU" sz="1800" b="1" dirty="0" err="1">
                <a:solidFill>
                  <a:srgbClr val="FF0000"/>
                </a:solidFill>
              </a:rPr>
              <a:t>глибоких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автомобільних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слідах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2" name="Ellipse 1"/>
          <p:cNvSpPr/>
          <p:nvPr/>
        </p:nvSpPr>
        <p:spPr bwMode="auto">
          <a:xfrm rot="5400000">
            <a:off x="5631656" y="-767556"/>
            <a:ext cx="760413" cy="7921625"/>
          </a:xfrm>
          <a:prstGeom prst="ellipse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/>
          <a:lstStyle/>
          <a:p>
            <a:pPr marL="342900" indent="-342900">
              <a:defRPr/>
            </a:pPr>
            <a:endParaRPr lang="de-DE">
              <a:latin typeface="Arial" charset="0"/>
            </a:endParaRPr>
          </a:p>
        </p:txBody>
      </p:sp>
      <p:grpSp>
        <p:nvGrpSpPr>
          <p:cNvPr id="6" name="Gruppieren 79"/>
          <p:cNvGrpSpPr/>
          <p:nvPr/>
        </p:nvGrpSpPr>
        <p:grpSpPr>
          <a:xfrm>
            <a:off x="2915816" y="2721805"/>
            <a:ext cx="5976664" cy="1427275"/>
            <a:chOff x="2472379" y="820299"/>
            <a:chExt cx="2482933" cy="511296"/>
          </a:xfrm>
          <a:scene3d>
            <a:camera prst="orthographicFront">
              <a:rot lat="600000" lon="0" rev="21480000"/>
            </a:camera>
            <a:lightRig rig="threePt" dir="t"/>
          </a:scene3d>
        </p:grpSpPr>
        <p:sp>
          <p:nvSpPr>
            <p:cNvPr id="81" name="Freihandform 80"/>
            <p:cNvSpPr/>
            <p:nvPr/>
          </p:nvSpPr>
          <p:spPr>
            <a:xfrm>
              <a:off x="2472379" y="820299"/>
              <a:ext cx="2482933" cy="511296"/>
            </a:xfrm>
            <a:custGeom>
              <a:avLst/>
              <a:gdLst>
                <a:gd name="connsiteX0" fmla="*/ 78590 w 2482933"/>
                <a:gd name="connsiteY0" fmla="*/ 115056 h 511296"/>
                <a:gd name="connsiteX1" fmla="*/ 192890 w 2482933"/>
                <a:gd name="connsiteY1" fmla="*/ 76956 h 511296"/>
                <a:gd name="connsiteX2" fmla="*/ 330050 w 2482933"/>
                <a:gd name="connsiteY2" fmla="*/ 84576 h 511296"/>
                <a:gd name="connsiteX3" fmla="*/ 474830 w 2482933"/>
                <a:gd name="connsiteY3" fmla="*/ 46476 h 511296"/>
                <a:gd name="connsiteX4" fmla="*/ 520550 w 2482933"/>
                <a:gd name="connsiteY4" fmla="*/ 54096 h 511296"/>
                <a:gd name="connsiteX5" fmla="*/ 825350 w 2482933"/>
                <a:gd name="connsiteY5" fmla="*/ 46476 h 511296"/>
                <a:gd name="connsiteX6" fmla="*/ 962510 w 2482933"/>
                <a:gd name="connsiteY6" fmla="*/ 61716 h 511296"/>
                <a:gd name="connsiteX7" fmla="*/ 1229210 w 2482933"/>
                <a:gd name="connsiteY7" fmla="*/ 69336 h 511296"/>
                <a:gd name="connsiteX8" fmla="*/ 1442570 w 2482933"/>
                <a:gd name="connsiteY8" fmla="*/ 38856 h 511296"/>
                <a:gd name="connsiteX9" fmla="*/ 1640690 w 2482933"/>
                <a:gd name="connsiteY9" fmla="*/ 756 h 511296"/>
                <a:gd name="connsiteX10" fmla="*/ 1777850 w 2482933"/>
                <a:gd name="connsiteY10" fmla="*/ 15996 h 511296"/>
                <a:gd name="connsiteX11" fmla="*/ 1922630 w 2482933"/>
                <a:gd name="connsiteY11" fmla="*/ 46476 h 511296"/>
                <a:gd name="connsiteX12" fmla="*/ 2166470 w 2482933"/>
                <a:gd name="connsiteY12" fmla="*/ 46476 h 511296"/>
                <a:gd name="connsiteX13" fmla="*/ 2318870 w 2482933"/>
                <a:gd name="connsiteY13" fmla="*/ 54096 h 511296"/>
                <a:gd name="connsiteX14" fmla="*/ 2410310 w 2482933"/>
                <a:gd name="connsiteY14" fmla="*/ 99816 h 511296"/>
                <a:gd name="connsiteX15" fmla="*/ 2478890 w 2482933"/>
                <a:gd name="connsiteY15" fmla="*/ 176016 h 511296"/>
                <a:gd name="connsiteX16" fmla="*/ 2471270 w 2482933"/>
                <a:gd name="connsiteY16" fmla="*/ 244596 h 511296"/>
                <a:gd name="connsiteX17" fmla="*/ 2440790 w 2482933"/>
                <a:gd name="connsiteY17" fmla="*/ 297936 h 511296"/>
                <a:gd name="connsiteX18" fmla="*/ 2387450 w 2482933"/>
                <a:gd name="connsiteY18" fmla="*/ 374136 h 511296"/>
                <a:gd name="connsiteX19" fmla="*/ 2303630 w 2482933"/>
                <a:gd name="connsiteY19" fmla="*/ 427476 h 511296"/>
                <a:gd name="connsiteX20" fmla="*/ 2189330 w 2482933"/>
                <a:gd name="connsiteY20" fmla="*/ 496056 h 511296"/>
                <a:gd name="connsiteX21" fmla="*/ 2059790 w 2482933"/>
                <a:gd name="connsiteY21" fmla="*/ 511296 h 511296"/>
                <a:gd name="connsiteX22" fmla="*/ 1861670 w 2482933"/>
                <a:gd name="connsiteY22" fmla="*/ 511296 h 511296"/>
                <a:gd name="connsiteX23" fmla="*/ 1640690 w 2482933"/>
                <a:gd name="connsiteY23" fmla="*/ 496056 h 511296"/>
                <a:gd name="connsiteX24" fmla="*/ 1511150 w 2482933"/>
                <a:gd name="connsiteY24" fmla="*/ 480816 h 511296"/>
                <a:gd name="connsiteX25" fmla="*/ 1465430 w 2482933"/>
                <a:gd name="connsiteY25" fmla="*/ 465576 h 511296"/>
                <a:gd name="connsiteX26" fmla="*/ 1213970 w 2482933"/>
                <a:gd name="connsiteY26" fmla="*/ 465576 h 511296"/>
                <a:gd name="connsiteX27" fmla="*/ 848210 w 2482933"/>
                <a:gd name="connsiteY27" fmla="*/ 480816 h 511296"/>
                <a:gd name="connsiteX28" fmla="*/ 474830 w 2482933"/>
                <a:gd name="connsiteY28" fmla="*/ 496056 h 511296"/>
                <a:gd name="connsiteX29" fmla="*/ 269090 w 2482933"/>
                <a:gd name="connsiteY29" fmla="*/ 473196 h 511296"/>
                <a:gd name="connsiteX30" fmla="*/ 170030 w 2482933"/>
                <a:gd name="connsiteY30" fmla="*/ 473196 h 511296"/>
                <a:gd name="connsiteX31" fmla="*/ 93830 w 2482933"/>
                <a:gd name="connsiteY31" fmla="*/ 435096 h 511296"/>
                <a:gd name="connsiteX32" fmla="*/ 10010 w 2482933"/>
                <a:gd name="connsiteY32" fmla="*/ 282696 h 511296"/>
                <a:gd name="connsiteX33" fmla="*/ 2390 w 2482933"/>
                <a:gd name="connsiteY33" fmla="*/ 267456 h 511296"/>
                <a:gd name="connsiteX34" fmla="*/ 17630 w 2482933"/>
                <a:gd name="connsiteY34" fmla="*/ 198876 h 511296"/>
                <a:gd name="connsiteX35" fmla="*/ 78590 w 2482933"/>
                <a:gd name="connsiteY35" fmla="*/ 115056 h 51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82933" h="511296">
                  <a:moveTo>
                    <a:pt x="78590" y="115056"/>
                  </a:moveTo>
                  <a:cubicBezTo>
                    <a:pt x="107800" y="94736"/>
                    <a:pt x="150980" y="82036"/>
                    <a:pt x="192890" y="76956"/>
                  </a:cubicBezTo>
                  <a:cubicBezTo>
                    <a:pt x="234800" y="71876"/>
                    <a:pt x="283060" y="89656"/>
                    <a:pt x="330050" y="84576"/>
                  </a:cubicBezTo>
                  <a:cubicBezTo>
                    <a:pt x="377040" y="79496"/>
                    <a:pt x="443080" y="51556"/>
                    <a:pt x="474830" y="46476"/>
                  </a:cubicBezTo>
                  <a:cubicBezTo>
                    <a:pt x="506580" y="41396"/>
                    <a:pt x="462130" y="54096"/>
                    <a:pt x="520550" y="54096"/>
                  </a:cubicBezTo>
                  <a:cubicBezTo>
                    <a:pt x="578970" y="54096"/>
                    <a:pt x="751690" y="45206"/>
                    <a:pt x="825350" y="46476"/>
                  </a:cubicBezTo>
                  <a:cubicBezTo>
                    <a:pt x="899010" y="47746"/>
                    <a:pt x="895200" y="57906"/>
                    <a:pt x="962510" y="61716"/>
                  </a:cubicBezTo>
                  <a:cubicBezTo>
                    <a:pt x="1029820" y="65526"/>
                    <a:pt x="1149200" y="73146"/>
                    <a:pt x="1229210" y="69336"/>
                  </a:cubicBezTo>
                  <a:cubicBezTo>
                    <a:pt x="1309220" y="65526"/>
                    <a:pt x="1373990" y="50286"/>
                    <a:pt x="1442570" y="38856"/>
                  </a:cubicBezTo>
                  <a:cubicBezTo>
                    <a:pt x="1511150" y="27426"/>
                    <a:pt x="1584810" y="4566"/>
                    <a:pt x="1640690" y="756"/>
                  </a:cubicBezTo>
                  <a:cubicBezTo>
                    <a:pt x="1696570" y="-3054"/>
                    <a:pt x="1730860" y="8376"/>
                    <a:pt x="1777850" y="15996"/>
                  </a:cubicBezTo>
                  <a:cubicBezTo>
                    <a:pt x="1824840" y="23616"/>
                    <a:pt x="1857860" y="41396"/>
                    <a:pt x="1922630" y="46476"/>
                  </a:cubicBezTo>
                  <a:cubicBezTo>
                    <a:pt x="1987400" y="51556"/>
                    <a:pt x="2100430" y="45206"/>
                    <a:pt x="2166470" y="46476"/>
                  </a:cubicBezTo>
                  <a:cubicBezTo>
                    <a:pt x="2232510" y="47746"/>
                    <a:pt x="2278230" y="45206"/>
                    <a:pt x="2318870" y="54096"/>
                  </a:cubicBezTo>
                  <a:cubicBezTo>
                    <a:pt x="2359510" y="62986"/>
                    <a:pt x="2383640" y="79496"/>
                    <a:pt x="2410310" y="99816"/>
                  </a:cubicBezTo>
                  <a:cubicBezTo>
                    <a:pt x="2436980" y="120136"/>
                    <a:pt x="2468730" y="151886"/>
                    <a:pt x="2478890" y="176016"/>
                  </a:cubicBezTo>
                  <a:cubicBezTo>
                    <a:pt x="2489050" y="200146"/>
                    <a:pt x="2477620" y="224276"/>
                    <a:pt x="2471270" y="244596"/>
                  </a:cubicBezTo>
                  <a:cubicBezTo>
                    <a:pt x="2464920" y="264916"/>
                    <a:pt x="2454760" y="276346"/>
                    <a:pt x="2440790" y="297936"/>
                  </a:cubicBezTo>
                  <a:cubicBezTo>
                    <a:pt x="2426820" y="319526"/>
                    <a:pt x="2410310" y="352546"/>
                    <a:pt x="2387450" y="374136"/>
                  </a:cubicBezTo>
                  <a:cubicBezTo>
                    <a:pt x="2364590" y="395726"/>
                    <a:pt x="2336650" y="407156"/>
                    <a:pt x="2303630" y="427476"/>
                  </a:cubicBezTo>
                  <a:cubicBezTo>
                    <a:pt x="2270610" y="447796"/>
                    <a:pt x="2229970" y="482086"/>
                    <a:pt x="2189330" y="496056"/>
                  </a:cubicBezTo>
                  <a:cubicBezTo>
                    <a:pt x="2148690" y="510026"/>
                    <a:pt x="2114400" y="508756"/>
                    <a:pt x="2059790" y="511296"/>
                  </a:cubicBezTo>
                  <a:cubicBezTo>
                    <a:pt x="2005180" y="513836"/>
                    <a:pt x="1931520" y="513836"/>
                    <a:pt x="1861670" y="511296"/>
                  </a:cubicBezTo>
                  <a:cubicBezTo>
                    <a:pt x="1791820" y="508756"/>
                    <a:pt x="1699110" y="501136"/>
                    <a:pt x="1640690" y="496056"/>
                  </a:cubicBezTo>
                  <a:cubicBezTo>
                    <a:pt x="1582270" y="490976"/>
                    <a:pt x="1540360" y="485896"/>
                    <a:pt x="1511150" y="480816"/>
                  </a:cubicBezTo>
                  <a:cubicBezTo>
                    <a:pt x="1481940" y="475736"/>
                    <a:pt x="1514960" y="468116"/>
                    <a:pt x="1465430" y="465576"/>
                  </a:cubicBezTo>
                  <a:cubicBezTo>
                    <a:pt x="1415900" y="463036"/>
                    <a:pt x="1316840" y="463036"/>
                    <a:pt x="1213970" y="465576"/>
                  </a:cubicBezTo>
                  <a:cubicBezTo>
                    <a:pt x="1111100" y="468116"/>
                    <a:pt x="848210" y="480816"/>
                    <a:pt x="848210" y="480816"/>
                  </a:cubicBezTo>
                  <a:cubicBezTo>
                    <a:pt x="725020" y="485896"/>
                    <a:pt x="571350" y="497326"/>
                    <a:pt x="474830" y="496056"/>
                  </a:cubicBezTo>
                  <a:cubicBezTo>
                    <a:pt x="378310" y="494786"/>
                    <a:pt x="319890" y="477006"/>
                    <a:pt x="269090" y="473196"/>
                  </a:cubicBezTo>
                  <a:cubicBezTo>
                    <a:pt x="218290" y="469386"/>
                    <a:pt x="199240" y="479546"/>
                    <a:pt x="170030" y="473196"/>
                  </a:cubicBezTo>
                  <a:cubicBezTo>
                    <a:pt x="140820" y="466846"/>
                    <a:pt x="120500" y="466846"/>
                    <a:pt x="93830" y="435096"/>
                  </a:cubicBezTo>
                  <a:cubicBezTo>
                    <a:pt x="67160" y="403346"/>
                    <a:pt x="25250" y="310636"/>
                    <a:pt x="10010" y="282696"/>
                  </a:cubicBezTo>
                  <a:cubicBezTo>
                    <a:pt x="-5230" y="254756"/>
                    <a:pt x="1120" y="281426"/>
                    <a:pt x="2390" y="267456"/>
                  </a:cubicBezTo>
                  <a:cubicBezTo>
                    <a:pt x="3660" y="253486"/>
                    <a:pt x="4930" y="223006"/>
                    <a:pt x="17630" y="198876"/>
                  </a:cubicBezTo>
                  <a:cubicBezTo>
                    <a:pt x="30330" y="174746"/>
                    <a:pt x="49380" y="135376"/>
                    <a:pt x="78590" y="115056"/>
                  </a:cubicBez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cxnSp>
          <p:nvCxnSpPr>
            <p:cNvPr id="82" name="Gerade Verbindung 81"/>
            <p:cNvCxnSpPr/>
            <p:nvPr/>
          </p:nvCxnSpPr>
          <p:spPr>
            <a:xfrm>
              <a:off x="2581528" y="919341"/>
              <a:ext cx="105529" cy="14409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>
              <a:endCxn id="81" idx="31"/>
            </p:cNvCxnSpPr>
            <p:nvPr/>
          </p:nvCxnSpPr>
          <p:spPr>
            <a:xfrm flipH="1">
              <a:off x="2566209" y="1087755"/>
              <a:ext cx="106680" cy="16764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>
              <a:stCxn id="81" idx="13"/>
            </p:cNvCxnSpPr>
            <p:nvPr/>
          </p:nvCxnSpPr>
          <p:spPr>
            <a:xfrm flipH="1">
              <a:off x="4585509" y="874395"/>
              <a:ext cx="205740" cy="19812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/>
          </p:nvCxnSpPr>
          <p:spPr>
            <a:xfrm>
              <a:off x="4608369" y="1080135"/>
              <a:ext cx="106680" cy="21336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/>
          </p:nvCxnSpPr>
          <p:spPr>
            <a:xfrm flipV="1">
              <a:off x="2695749" y="1064895"/>
              <a:ext cx="1882140" cy="762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feld 40"/>
          <p:cNvSpPr txBox="1"/>
          <p:nvPr/>
        </p:nvSpPr>
        <p:spPr>
          <a:xfrm>
            <a:off x="2051050" y="2892425"/>
            <a:ext cx="1368425" cy="46513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uk-UA" sz="1400" b="1" dirty="0">
                <a:solidFill>
                  <a:srgbClr val="FF0000"/>
                </a:solidFill>
              </a:rPr>
              <a:t>низина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17426" name="Freihandform 2"/>
          <p:cNvSpPr>
            <a:spLocks/>
          </p:cNvSpPr>
          <p:nvPr/>
        </p:nvSpPr>
        <p:spPr bwMode="auto">
          <a:xfrm>
            <a:off x="2476500" y="1971675"/>
            <a:ext cx="5886450" cy="123825"/>
          </a:xfrm>
          <a:custGeom>
            <a:avLst/>
            <a:gdLst>
              <a:gd name="T0" fmla="*/ 0 w 5886450"/>
              <a:gd name="T1" fmla="*/ 104867 h 123917"/>
              <a:gd name="T2" fmla="*/ 552450 w 5886450"/>
              <a:gd name="T3" fmla="*/ 114392 h 123917"/>
              <a:gd name="T4" fmla="*/ 561975 w 5886450"/>
              <a:gd name="T5" fmla="*/ 114392 h 123917"/>
              <a:gd name="T6" fmla="*/ 1076326 w 5886450"/>
              <a:gd name="T7" fmla="*/ 92 h 123917"/>
              <a:gd name="T8" fmla="*/ 1657351 w 5886450"/>
              <a:gd name="T9" fmla="*/ 95342 h 123917"/>
              <a:gd name="T10" fmla="*/ 2352675 w 5886450"/>
              <a:gd name="T11" fmla="*/ 114392 h 123917"/>
              <a:gd name="T12" fmla="*/ 2695575 w 5886450"/>
              <a:gd name="T13" fmla="*/ 104867 h 123917"/>
              <a:gd name="T14" fmla="*/ 3181351 w 5886450"/>
              <a:gd name="T15" fmla="*/ 57242 h 123917"/>
              <a:gd name="T16" fmla="*/ 3886201 w 5886450"/>
              <a:gd name="T17" fmla="*/ 57242 h 123917"/>
              <a:gd name="T18" fmla="*/ 4419602 w 5886450"/>
              <a:gd name="T19" fmla="*/ 85817 h 123917"/>
              <a:gd name="T20" fmla="*/ 4800602 w 5886450"/>
              <a:gd name="T21" fmla="*/ 19142 h 123917"/>
              <a:gd name="T22" fmla="*/ 5686426 w 5886450"/>
              <a:gd name="T23" fmla="*/ 66767 h 123917"/>
              <a:gd name="T24" fmla="*/ 5886450 w 5886450"/>
              <a:gd name="T25" fmla="*/ 123917 h 12391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886450" h="123917">
                <a:moveTo>
                  <a:pt x="0" y="104867"/>
                </a:moveTo>
                <a:lnTo>
                  <a:pt x="552450" y="114392"/>
                </a:lnTo>
                <a:cubicBezTo>
                  <a:pt x="646112" y="115979"/>
                  <a:pt x="561975" y="114392"/>
                  <a:pt x="561975" y="114392"/>
                </a:cubicBezTo>
                <a:cubicBezTo>
                  <a:pt x="649287" y="95342"/>
                  <a:pt x="893763" y="3267"/>
                  <a:pt x="1076325" y="92"/>
                </a:cubicBezTo>
                <a:cubicBezTo>
                  <a:pt x="1258887" y="-3083"/>
                  <a:pt x="1444625" y="76292"/>
                  <a:pt x="1657350" y="95342"/>
                </a:cubicBezTo>
                <a:cubicBezTo>
                  <a:pt x="1870075" y="114392"/>
                  <a:pt x="2179638" y="112805"/>
                  <a:pt x="2352675" y="114392"/>
                </a:cubicBezTo>
                <a:cubicBezTo>
                  <a:pt x="2525712" y="115979"/>
                  <a:pt x="2557463" y="114392"/>
                  <a:pt x="2695575" y="104867"/>
                </a:cubicBezTo>
                <a:cubicBezTo>
                  <a:pt x="2833688" y="95342"/>
                  <a:pt x="2982913" y="65179"/>
                  <a:pt x="3181350" y="57242"/>
                </a:cubicBezTo>
                <a:cubicBezTo>
                  <a:pt x="3379787" y="49305"/>
                  <a:pt x="3679825" y="52480"/>
                  <a:pt x="3886200" y="57242"/>
                </a:cubicBezTo>
                <a:cubicBezTo>
                  <a:pt x="4092575" y="62004"/>
                  <a:pt x="4267200" y="92167"/>
                  <a:pt x="4419600" y="85817"/>
                </a:cubicBezTo>
                <a:cubicBezTo>
                  <a:pt x="4572000" y="79467"/>
                  <a:pt x="4589463" y="22317"/>
                  <a:pt x="4800600" y="19142"/>
                </a:cubicBezTo>
                <a:cubicBezTo>
                  <a:pt x="5011737" y="15967"/>
                  <a:pt x="5505450" y="49305"/>
                  <a:pt x="5686425" y="66767"/>
                </a:cubicBezTo>
                <a:cubicBezTo>
                  <a:pt x="5867400" y="84229"/>
                  <a:pt x="5846763" y="123917"/>
                  <a:pt x="5886450" y="123917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feld 40"/>
          <p:cNvSpPr txBox="1"/>
          <p:nvPr/>
        </p:nvSpPr>
        <p:spPr>
          <a:xfrm>
            <a:off x="1979613" y="3860800"/>
            <a:ext cx="1368425" cy="46513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uk-UA" sz="1400" b="1" dirty="0" err="1">
                <a:solidFill>
                  <a:srgbClr val="FF0000"/>
                </a:solidFill>
              </a:rPr>
              <a:t>авт.слід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19" name="Freihandform 18"/>
          <p:cNvSpPr/>
          <p:nvPr/>
        </p:nvSpPr>
        <p:spPr>
          <a:xfrm rot="4378492">
            <a:off x="6797675" y="3944938"/>
            <a:ext cx="446088" cy="766762"/>
          </a:xfrm>
          <a:custGeom>
            <a:avLst/>
            <a:gdLst>
              <a:gd name="connsiteX0" fmla="*/ 159327 w 561109"/>
              <a:gd name="connsiteY0" fmla="*/ 7235 h 485217"/>
              <a:gd name="connsiteX1" fmla="*/ 159327 w 561109"/>
              <a:gd name="connsiteY1" fmla="*/ 7235 h 485217"/>
              <a:gd name="connsiteX2" fmla="*/ 228600 w 561109"/>
              <a:gd name="connsiteY2" fmla="*/ 308 h 485217"/>
              <a:gd name="connsiteX3" fmla="*/ 270164 w 561109"/>
              <a:gd name="connsiteY3" fmla="*/ 34944 h 485217"/>
              <a:gd name="connsiteX4" fmla="*/ 290946 w 561109"/>
              <a:gd name="connsiteY4" fmla="*/ 41871 h 485217"/>
              <a:gd name="connsiteX5" fmla="*/ 346364 w 561109"/>
              <a:gd name="connsiteY5" fmla="*/ 104217 h 485217"/>
              <a:gd name="connsiteX6" fmla="*/ 381000 w 561109"/>
              <a:gd name="connsiteY6" fmla="*/ 131926 h 485217"/>
              <a:gd name="connsiteX7" fmla="*/ 422564 w 561109"/>
              <a:gd name="connsiteY7" fmla="*/ 173490 h 485217"/>
              <a:gd name="connsiteX8" fmla="*/ 464127 w 561109"/>
              <a:gd name="connsiteY8" fmla="*/ 201199 h 485217"/>
              <a:gd name="connsiteX9" fmla="*/ 519546 w 561109"/>
              <a:gd name="connsiteY9" fmla="*/ 201199 h 485217"/>
              <a:gd name="connsiteX10" fmla="*/ 561109 w 561109"/>
              <a:gd name="connsiteY10" fmla="*/ 228908 h 485217"/>
              <a:gd name="connsiteX11" fmla="*/ 540327 w 561109"/>
              <a:gd name="connsiteY11" fmla="*/ 291253 h 485217"/>
              <a:gd name="connsiteX12" fmla="*/ 519546 w 561109"/>
              <a:gd name="connsiteY12" fmla="*/ 312035 h 485217"/>
              <a:gd name="connsiteX13" fmla="*/ 498764 w 561109"/>
              <a:gd name="connsiteY13" fmla="*/ 339744 h 485217"/>
              <a:gd name="connsiteX14" fmla="*/ 471055 w 561109"/>
              <a:gd name="connsiteY14" fmla="*/ 367453 h 485217"/>
              <a:gd name="connsiteX15" fmla="*/ 457200 w 561109"/>
              <a:gd name="connsiteY15" fmla="*/ 395162 h 485217"/>
              <a:gd name="connsiteX16" fmla="*/ 436418 w 561109"/>
              <a:gd name="connsiteY16" fmla="*/ 402090 h 485217"/>
              <a:gd name="connsiteX17" fmla="*/ 394855 w 561109"/>
              <a:gd name="connsiteY17" fmla="*/ 429799 h 485217"/>
              <a:gd name="connsiteX18" fmla="*/ 353291 w 561109"/>
              <a:gd name="connsiteY18" fmla="*/ 464435 h 485217"/>
              <a:gd name="connsiteX19" fmla="*/ 311727 w 561109"/>
              <a:gd name="connsiteY19" fmla="*/ 478290 h 485217"/>
              <a:gd name="connsiteX20" fmla="*/ 290946 w 561109"/>
              <a:gd name="connsiteY20" fmla="*/ 485217 h 485217"/>
              <a:gd name="connsiteX21" fmla="*/ 270164 w 561109"/>
              <a:gd name="connsiteY21" fmla="*/ 471362 h 485217"/>
              <a:gd name="connsiteX22" fmla="*/ 249382 w 561109"/>
              <a:gd name="connsiteY22" fmla="*/ 464435 h 485217"/>
              <a:gd name="connsiteX23" fmla="*/ 242455 w 561109"/>
              <a:gd name="connsiteY23" fmla="*/ 443653 h 485217"/>
              <a:gd name="connsiteX24" fmla="*/ 221673 w 561109"/>
              <a:gd name="connsiteY24" fmla="*/ 422871 h 485217"/>
              <a:gd name="connsiteX25" fmla="*/ 207818 w 561109"/>
              <a:gd name="connsiteY25" fmla="*/ 367453 h 485217"/>
              <a:gd name="connsiteX26" fmla="*/ 187036 w 561109"/>
              <a:gd name="connsiteY26" fmla="*/ 346671 h 485217"/>
              <a:gd name="connsiteX27" fmla="*/ 166255 w 561109"/>
              <a:gd name="connsiteY27" fmla="*/ 332817 h 485217"/>
              <a:gd name="connsiteX28" fmla="*/ 48491 w 561109"/>
              <a:gd name="connsiteY28" fmla="*/ 312035 h 485217"/>
              <a:gd name="connsiteX29" fmla="*/ 13855 w 561109"/>
              <a:gd name="connsiteY29" fmla="*/ 277399 h 485217"/>
              <a:gd name="connsiteX30" fmla="*/ 0 w 561109"/>
              <a:gd name="connsiteY30" fmla="*/ 235835 h 485217"/>
              <a:gd name="connsiteX31" fmla="*/ 6927 w 561109"/>
              <a:gd name="connsiteY31" fmla="*/ 201199 h 485217"/>
              <a:gd name="connsiteX32" fmla="*/ 13855 w 561109"/>
              <a:gd name="connsiteY32" fmla="*/ 180417 h 485217"/>
              <a:gd name="connsiteX33" fmla="*/ 34636 w 561109"/>
              <a:gd name="connsiteY33" fmla="*/ 173490 h 485217"/>
              <a:gd name="connsiteX34" fmla="*/ 76200 w 561109"/>
              <a:gd name="connsiteY34" fmla="*/ 131926 h 485217"/>
              <a:gd name="connsiteX35" fmla="*/ 90055 w 561109"/>
              <a:gd name="connsiteY35" fmla="*/ 90362 h 485217"/>
              <a:gd name="connsiteX36" fmla="*/ 83127 w 561109"/>
              <a:gd name="connsiteY36" fmla="*/ 28017 h 485217"/>
              <a:gd name="connsiteX37" fmla="*/ 124691 w 561109"/>
              <a:gd name="connsiteY37" fmla="*/ 14162 h 485217"/>
              <a:gd name="connsiteX38" fmla="*/ 159327 w 561109"/>
              <a:gd name="connsiteY38" fmla="*/ 7235 h 48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1109" h="485217">
                <a:moveTo>
                  <a:pt x="159327" y="7235"/>
                </a:moveTo>
                <a:lnTo>
                  <a:pt x="159327" y="7235"/>
                </a:lnTo>
                <a:cubicBezTo>
                  <a:pt x="182418" y="4926"/>
                  <a:pt x="205462" y="-1472"/>
                  <a:pt x="228600" y="308"/>
                </a:cubicBezTo>
                <a:cubicBezTo>
                  <a:pt x="241412" y="1293"/>
                  <a:pt x="262466" y="29812"/>
                  <a:pt x="270164" y="34944"/>
                </a:cubicBezTo>
                <a:cubicBezTo>
                  <a:pt x="276240" y="38994"/>
                  <a:pt x="284019" y="39562"/>
                  <a:pt x="290946" y="41871"/>
                </a:cubicBezTo>
                <a:cubicBezTo>
                  <a:pt x="315668" y="78956"/>
                  <a:pt x="298913" y="56766"/>
                  <a:pt x="346364" y="104217"/>
                </a:cubicBezTo>
                <a:cubicBezTo>
                  <a:pt x="356819" y="114672"/>
                  <a:pt x="370060" y="121980"/>
                  <a:pt x="381000" y="131926"/>
                </a:cubicBezTo>
                <a:cubicBezTo>
                  <a:pt x="395498" y="145106"/>
                  <a:pt x="408709" y="159635"/>
                  <a:pt x="422564" y="173490"/>
                </a:cubicBezTo>
                <a:cubicBezTo>
                  <a:pt x="434338" y="185264"/>
                  <a:pt x="464127" y="201199"/>
                  <a:pt x="464127" y="201199"/>
                </a:cubicBezTo>
                <a:cubicBezTo>
                  <a:pt x="491852" y="182715"/>
                  <a:pt x="482263" y="180863"/>
                  <a:pt x="519546" y="201199"/>
                </a:cubicBezTo>
                <a:cubicBezTo>
                  <a:pt x="534164" y="209172"/>
                  <a:pt x="561109" y="228908"/>
                  <a:pt x="561109" y="228908"/>
                </a:cubicBezTo>
                <a:lnTo>
                  <a:pt x="540327" y="291253"/>
                </a:lnTo>
                <a:cubicBezTo>
                  <a:pt x="537229" y="300547"/>
                  <a:pt x="525921" y="304597"/>
                  <a:pt x="519546" y="312035"/>
                </a:cubicBezTo>
                <a:cubicBezTo>
                  <a:pt x="512032" y="320801"/>
                  <a:pt x="506367" y="331055"/>
                  <a:pt x="498764" y="339744"/>
                </a:cubicBezTo>
                <a:cubicBezTo>
                  <a:pt x="490162" y="349574"/>
                  <a:pt x="478892" y="357003"/>
                  <a:pt x="471055" y="367453"/>
                </a:cubicBezTo>
                <a:cubicBezTo>
                  <a:pt x="464859" y="375714"/>
                  <a:pt x="464502" y="387860"/>
                  <a:pt x="457200" y="395162"/>
                </a:cubicBezTo>
                <a:cubicBezTo>
                  <a:pt x="452037" y="400325"/>
                  <a:pt x="442801" y="398544"/>
                  <a:pt x="436418" y="402090"/>
                </a:cubicBezTo>
                <a:cubicBezTo>
                  <a:pt x="421863" y="410177"/>
                  <a:pt x="408709" y="420563"/>
                  <a:pt x="394855" y="429799"/>
                </a:cubicBezTo>
                <a:cubicBezTo>
                  <a:pt x="362226" y="451552"/>
                  <a:pt x="387289" y="449325"/>
                  <a:pt x="353291" y="464435"/>
                </a:cubicBezTo>
                <a:cubicBezTo>
                  <a:pt x="339946" y="470366"/>
                  <a:pt x="325582" y="473672"/>
                  <a:pt x="311727" y="478290"/>
                </a:cubicBezTo>
                <a:lnTo>
                  <a:pt x="290946" y="485217"/>
                </a:lnTo>
                <a:cubicBezTo>
                  <a:pt x="284019" y="480599"/>
                  <a:pt x="277611" y="475085"/>
                  <a:pt x="270164" y="471362"/>
                </a:cubicBezTo>
                <a:cubicBezTo>
                  <a:pt x="263633" y="468096"/>
                  <a:pt x="254545" y="469598"/>
                  <a:pt x="249382" y="464435"/>
                </a:cubicBezTo>
                <a:cubicBezTo>
                  <a:pt x="244219" y="459272"/>
                  <a:pt x="246505" y="449729"/>
                  <a:pt x="242455" y="443653"/>
                </a:cubicBezTo>
                <a:cubicBezTo>
                  <a:pt x="237021" y="435502"/>
                  <a:pt x="228600" y="429798"/>
                  <a:pt x="221673" y="422871"/>
                </a:cubicBezTo>
                <a:cubicBezTo>
                  <a:pt x="220673" y="417870"/>
                  <a:pt x="213906" y="376584"/>
                  <a:pt x="207818" y="367453"/>
                </a:cubicBezTo>
                <a:cubicBezTo>
                  <a:pt x="202384" y="359302"/>
                  <a:pt x="194562" y="352943"/>
                  <a:pt x="187036" y="346671"/>
                </a:cubicBezTo>
                <a:cubicBezTo>
                  <a:pt x="180640" y="341341"/>
                  <a:pt x="173863" y="336198"/>
                  <a:pt x="166255" y="332817"/>
                </a:cubicBezTo>
                <a:cubicBezTo>
                  <a:pt x="121161" y="312775"/>
                  <a:pt x="103144" y="317003"/>
                  <a:pt x="48491" y="312035"/>
                </a:cubicBezTo>
                <a:cubicBezTo>
                  <a:pt x="29531" y="299395"/>
                  <a:pt x="23578" y="299276"/>
                  <a:pt x="13855" y="277399"/>
                </a:cubicBezTo>
                <a:cubicBezTo>
                  <a:pt x="7924" y="264054"/>
                  <a:pt x="0" y="235835"/>
                  <a:pt x="0" y="235835"/>
                </a:cubicBezTo>
                <a:cubicBezTo>
                  <a:pt x="2309" y="224290"/>
                  <a:pt x="4071" y="212621"/>
                  <a:pt x="6927" y="201199"/>
                </a:cubicBezTo>
                <a:cubicBezTo>
                  <a:pt x="8698" y="194115"/>
                  <a:pt x="8692" y="185580"/>
                  <a:pt x="13855" y="180417"/>
                </a:cubicBezTo>
                <a:cubicBezTo>
                  <a:pt x="19018" y="175254"/>
                  <a:pt x="27709" y="175799"/>
                  <a:pt x="34636" y="173490"/>
                </a:cubicBezTo>
                <a:cubicBezTo>
                  <a:pt x="48491" y="159635"/>
                  <a:pt x="70004" y="150514"/>
                  <a:pt x="76200" y="131926"/>
                </a:cubicBezTo>
                <a:lnTo>
                  <a:pt x="90055" y="90362"/>
                </a:lnTo>
                <a:cubicBezTo>
                  <a:pt x="88101" y="84501"/>
                  <a:pt x="64477" y="41339"/>
                  <a:pt x="83127" y="28017"/>
                </a:cubicBezTo>
                <a:cubicBezTo>
                  <a:pt x="95011" y="19528"/>
                  <a:pt x="110836" y="18780"/>
                  <a:pt x="124691" y="14162"/>
                </a:cubicBezTo>
                <a:cubicBezTo>
                  <a:pt x="129589" y="12529"/>
                  <a:pt x="153554" y="8390"/>
                  <a:pt x="159327" y="7235"/>
                </a:cubicBezTo>
                <a:close/>
              </a:path>
            </a:pathLst>
          </a:cu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cxnSp>
        <p:nvCxnSpPr>
          <p:cNvPr id="7" name="Gerade Verbindung 6"/>
          <p:cNvCxnSpPr>
            <a:cxnSpLocks noChangeShapeType="1"/>
          </p:cNvCxnSpPr>
          <p:nvPr/>
        </p:nvCxnSpPr>
        <p:spPr bwMode="auto">
          <a:xfrm>
            <a:off x="4284663" y="2492375"/>
            <a:ext cx="2087562" cy="186372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" name="Gerade Verbindung 37"/>
          <p:cNvCxnSpPr>
            <a:cxnSpLocks noChangeShapeType="1"/>
          </p:cNvCxnSpPr>
          <p:nvPr/>
        </p:nvCxnSpPr>
        <p:spPr bwMode="auto">
          <a:xfrm flipH="1">
            <a:off x="4427538" y="2492375"/>
            <a:ext cx="1635125" cy="169862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grpSp>
        <p:nvGrpSpPr>
          <p:cNvPr id="29" name="Group 10"/>
          <p:cNvGrpSpPr>
            <a:grpSpLocks/>
          </p:cNvGrpSpPr>
          <p:nvPr/>
        </p:nvGrpSpPr>
        <p:grpSpPr bwMode="auto">
          <a:xfrm>
            <a:off x="-95258" y="57523"/>
            <a:ext cx="2506662" cy="1660525"/>
            <a:chOff x="371" y="1253"/>
            <a:chExt cx="1743" cy="1079"/>
          </a:xfrm>
        </p:grpSpPr>
        <p:pic>
          <p:nvPicPr>
            <p:cNvPr id="30" name="Picture 11" descr="P&amp;L-Logo Farbe mitt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 Box 12"/>
            <p:cNvSpPr txBox="1">
              <a:spLocks noChangeArrowheads="1"/>
            </p:cNvSpPr>
            <p:nvPr/>
          </p:nvSpPr>
          <p:spPr bwMode="auto">
            <a:xfrm>
              <a:off x="371" y="2025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39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2" grpId="0" animBg="1"/>
      <p:bldP spid="28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ChangeArrowheads="1"/>
          </p:cNvSpPr>
          <p:nvPr/>
        </p:nvSpPr>
        <p:spPr bwMode="auto">
          <a:xfrm>
            <a:off x="1476375" y="44450"/>
            <a:ext cx="54006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Tx/>
              <a:buNone/>
            </a:pPr>
            <a:r>
              <a:rPr lang="uk-UA" b="1" dirty="0">
                <a:solidFill>
                  <a:srgbClr val="006600"/>
                </a:solidFill>
              </a:rPr>
              <a:t>Втрати при зберіганні</a:t>
            </a:r>
            <a:endParaRPr lang="de-DE" b="1" dirty="0">
              <a:solidFill>
                <a:srgbClr val="339933"/>
              </a:solidFill>
            </a:endParaRP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839788"/>
            <a:ext cx="7675562" cy="5757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5" name="Picture 11" descr="P&amp;L-Logo Farbe mitt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1476375" y="44450"/>
            <a:ext cx="54006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Tx/>
              <a:buNone/>
            </a:pPr>
            <a:r>
              <a:rPr lang="uk-UA" b="1" dirty="0">
                <a:solidFill>
                  <a:srgbClr val="006600"/>
                </a:solidFill>
              </a:rPr>
              <a:t>Втрати при зберіганні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54063"/>
            <a:ext cx="8134350" cy="6103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5" name="Picture 11" descr="P&amp;L-Logo Farbe mitt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6948488" y="0"/>
            <a:ext cx="2195512" cy="1412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pSp>
        <p:nvGrpSpPr>
          <p:cNvPr id="9219" name="Group 6"/>
          <p:cNvGrpSpPr>
            <a:grpSpLocks/>
          </p:cNvGrpSpPr>
          <p:nvPr/>
        </p:nvGrpSpPr>
        <p:grpSpPr bwMode="auto">
          <a:xfrm>
            <a:off x="6516688" y="115888"/>
            <a:ext cx="2592387" cy="1557337"/>
            <a:chOff x="3543" y="1207"/>
            <a:chExt cx="1859" cy="1144"/>
          </a:xfrm>
        </p:grpSpPr>
        <p:pic>
          <p:nvPicPr>
            <p:cNvPr id="9227" name="Picture 7" descr="LIZ-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1" y="1207"/>
              <a:ext cx="690" cy="6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9228" name="Text Box 8"/>
            <p:cNvSpPr txBox="1">
              <a:spLocks noChangeArrowheads="1"/>
            </p:cNvSpPr>
            <p:nvPr/>
          </p:nvSpPr>
          <p:spPr bwMode="auto">
            <a:xfrm>
              <a:off x="3543" y="1888"/>
              <a:ext cx="1859" cy="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sz="1400"/>
                <a:t>Rolnicze Doradctwo </a:t>
              </a:r>
            </a:p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sz="1400"/>
                <a:t>w Uprawie Buraka Cukrowego</a:t>
              </a:r>
              <a:endParaRPr lang="de-DE" sz="1400"/>
            </a:p>
          </p:txBody>
        </p:sp>
      </p:grpSp>
      <p:sp>
        <p:nvSpPr>
          <p:cNvPr id="9220" name="Rectangle 9"/>
          <p:cNvSpPr>
            <a:spLocks noChangeArrowheads="1"/>
          </p:cNvSpPr>
          <p:nvPr/>
        </p:nvSpPr>
        <p:spPr bwMode="auto">
          <a:xfrm>
            <a:off x="-757238" y="577850"/>
            <a:ext cx="3240088" cy="730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pSp>
        <p:nvGrpSpPr>
          <p:cNvPr id="9221" name="Group 10"/>
          <p:cNvGrpSpPr>
            <a:grpSpLocks/>
          </p:cNvGrpSpPr>
          <p:nvPr/>
        </p:nvGrpSpPr>
        <p:grpSpPr bwMode="auto">
          <a:xfrm>
            <a:off x="265113" y="115888"/>
            <a:ext cx="2506662" cy="1660525"/>
            <a:chOff x="355" y="1253"/>
            <a:chExt cx="1743" cy="1079"/>
          </a:xfrm>
        </p:grpSpPr>
        <p:pic>
          <p:nvPicPr>
            <p:cNvPr id="9224" name="Picture 11" descr="P&amp;L-Logo Farbe mitt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5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>
                  <a:solidFill>
                    <a:schemeClr val="accent2"/>
                  </a:solidFill>
                </a:rPr>
                <a:t> </a:t>
              </a:r>
              <a:r>
                <a:rPr lang="pl-PL" sz="1600">
                  <a:solidFill>
                    <a:schemeClr val="accent2"/>
                  </a:solidFill>
                </a:rPr>
                <a:t>Grupa</a:t>
              </a:r>
              <a:r>
                <a:rPr lang="de-DE" sz="1600">
                  <a:solidFill>
                    <a:schemeClr val="accent2"/>
                  </a:solidFill>
                </a:rPr>
                <a:t> Pfeifer &amp; Langen</a:t>
              </a:r>
              <a:endParaRPr lang="de-DE" sz="1600"/>
            </a:p>
          </p:txBody>
        </p:sp>
        <p:sp>
          <p:nvSpPr>
            <p:cNvPr id="9226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69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pl-PL" sz="1600">
                  <a:solidFill>
                    <a:schemeClr val="accent2"/>
                  </a:solidFill>
                </a:rPr>
                <a:t>w Polsce</a:t>
              </a:r>
              <a:endParaRPr lang="de-DE" sz="1600"/>
            </a:p>
          </p:txBody>
        </p:sp>
      </p:grpSp>
      <p:pic>
        <p:nvPicPr>
          <p:cNvPr id="9222" name="Picture 18" descr="20101220 Schneero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7950" y="1038225"/>
            <a:ext cx="9359900" cy="584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8627" name="Rectangle 19"/>
          <p:cNvSpPr>
            <a:spLocks noChangeArrowheads="1"/>
          </p:cNvSpPr>
          <p:nvPr/>
        </p:nvSpPr>
        <p:spPr bwMode="auto">
          <a:xfrm>
            <a:off x="3491880" y="5157192"/>
            <a:ext cx="4824536" cy="181588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None/>
            </a:pPr>
            <a:r>
              <a:rPr lang="pl-PL" b="1" dirty="0">
                <a:highlight>
                  <a:srgbClr val="00FFFF"/>
                </a:highlight>
              </a:rPr>
              <a:t>Kombajn i operator mogą dużo</a:t>
            </a:r>
            <a:r>
              <a:rPr lang="de-DE" b="1" dirty="0">
                <a:highlight>
                  <a:srgbClr val="00FFFF"/>
                </a:highlight>
              </a:rPr>
              <a:t>, </a:t>
            </a:r>
          </a:p>
          <a:p>
            <a:pPr marL="342900" indent="-342900">
              <a:buFontTx/>
              <a:buNone/>
            </a:pPr>
            <a:r>
              <a:rPr lang="pl-PL" b="1" dirty="0">
                <a:highlight>
                  <a:srgbClr val="00FFFF"/>
                </a:highlight>
              </a:rPr>
              <a:t>lecz nie dokonają cudu </a:t>
            </a:r>
            <a:r>
              <a:rPr lang="de-DE" b="1" dirty="0">
                <a:highlight>
                  <a:srgbClr val="00FFFF"/>
                </a:highlight>
              </a:rPr>
              <a:t>!!</a:t>
            </a:r>
            <a:endParaRPr lang="uk-UA" b="1" dirty="0">
              <a:highlight>
                <a:srgbClr val="00FFFF"/>
              </a:highlight>
            </a:endParaRPr>
          </a:p>
          <a:p>
            <a:pPr marL="342900" indent="-342900">
              <a:buFontTx/>
              <a:buNone/>
            </a:pPr>
            <a:r>
              <a:rPr lang="ru-RU" b="1" dirty="0">
                <a:highlight>
                  <a:srgbClr val="FFFF66"/>
                </a:highlight>
              </a:rPr>
              <a:t>Комбайн і оператор </a:t>
            </a:r>
            <a:r>
              <a:rPr lang="ru-RU" b="1" dirty="0" err="1">
                <a:highlight>
                  <a:srgbClr val="FFFF66"/>
                </a:highlight>
              </a:rPr>
              <a:t>можуть</a:t>
            </a:r>
            <a:r>
              <a:rPr lang="ru-RU" b="1" dirty="0">
                <a:highlight>
                  <a:srgbClr val="FFFF66"/>
                </a:highlight>
              </a:rPr>
              <a:t> </a:t>
            </a:r>
            <a:r>
              <a:rPr lang="ru-RU" b="1" dirty="0" err="1">
                <a:highlight>
                  <a:srgbClr val="FFFF66"/>
                </a:highlight>
              </a:rPr>
              <a:t>багато</a:t>
            </a:r>
            <a:r>
              <a:rPr lang="ru-RU" b="1" dirty="0">
                <a:highlight>
                  <a:srgbClr val="FFFF66"/>
                </a:highlight>
              </a:rPr>
              <a:t> </a:t>
            </a:r>
            <a:r>
              <a:rPr lang="ru-RU" b="1" dirty="0" err="1">
                <a:highlight>
                  <a:srgbClr val="FFFF66"/>
                </a:highlight>
              </a:rPr>
              <a:t>що</a:t>
            </a:r>
            <a:r>
              <a:rPr lang="ru-RU" b="1" dirty="0">
                <a:highlight>
                  <a:srgbClr val="FFFF66"/>
                </a:highlight>
              </a:rPr>
              <a:t> </a:t>
            </a:r>
            <a:r>
              <a:rPr lang="ru-RU" b="1" dirty="0" err="1">
                <a:highlight>
                  <a:srgbClr val="FFFF66"/>
                </a:highlight>
              </a:rPr>
              <a:t>зробити</a:t>
            </a:r>
            <a:r>
              <a:rPr lang="ru-RU" b="1" dirty="0">
                <a:highlight>
                  <a:srgbClr val="FFFF66"/>
                </a:highlight>
              </a:rPr>
              <a:t> але вони не </a:t>
            </a:r>
            <a:r>
              <a:rPr lang="ru-RU" b="1" dirty="0" err="1">
                <a:highlight>
                  <a:srgbClr val="FFFF66"/>
                </a:highlight>
              </a:rPr>
              <a:t>зроблять</a:t>
            </a:r>
            <a:r>
              <a:rPr lang="ru-RU" b="1" dirty="0">
                <a:highlight>
                  <a:srgbClr val="FFFF66"/>
                </a:highlight>
              </a:rPr>
              <a:t> дива!!</a:t>
            </a:r>
            <a:endParaRPr lang="de-DE" b="1" dirty="0">
              <a:highlight>
                <a:srgbClr val="FFFF66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9"/>
          <p:cNvSpPr>
            <a:spLocks noChangeArrowheads="1"/>
          </p:cNvSpPr>
          <p:nvPr/>
        </p:nvSpPr>
        <p:spPr bwMode="auto">
          <a:xfrm>
            <a:off x="1476375" y="44450"/>
            <a:ext cx="54006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Tx/>
              <a:buNone/>
            </a:pPr>
            <a:r>
              <a:rPr lang="uk-UA" b="1" dirty="0">
                <a:solidFill>
                  <a:srgbClr val="006600"/>
                </a:solidFill>
              </a:rPr>
              <a:t>Втрати при зберіганні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332" y="956021"/>
            <a:ext cx="8646606" cy="57654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5" name="Picture 11" descr="P&amp;L-Logo Farbe mitt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ChangeArrowheads="1"/>
          </p:cNvSpPr>
          <p:nvPr/>
        </p:nvSpPr>
        <p:spPr bwMode="auto">
          <a:xfrm>
            <a:off x="1476375" y="44450"/>
            <a:ext cx="54006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Tx/>
              <a:buNone/>
            </a:pPr>
            <a:r>
              <a:rPr lang="uk-UA" b="1" dirty="0">
                <a:solidFill>
                  <a:srgbClr val="006600"/>
                </a:solidFill>
              </a:rPr>
              <a:t>Втрати при зберіганні</a:t>
            </a:r>
          </a:p>
        </p:txBody>
      </p:sp>
      <p:pic>
        <p:nvPicPr>
          <p:cNvPr id="21507" name="Picture 1" descr="C:\Users\grobelny\Pictures\Kampania 2011\Konarzewo buraki po odkryciu\IMG_3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332" y="996429"/>
            <a:ext cx="8640514" cy="576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5" name="Picture 11" descr="P&amp;L-Logo Farbe mitt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48" y="968580"/>
            <a:ext cx="8261389" cy="56435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531" name="Rectangle 9"/>
          <p:cNvSpPr>
            <a:spLocks noChangeArrowheads="1"/>
          </p:cNvSpPr>
          <p:nvPr/>
        </p:nvSpPr>
        <p:spPr bwMode="auto">
          <a:xfrm>
            <a:off x="1476375" y="44450"/>
            <a:ext cx="54006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Tx/>
              <a:buNone/>
            </a:pPr>
            <a:r>
              <a:rPr lang="uk-UA" b="1" dirty="0">
                <a:solidFill>
                  <a:srgbClr val="006600"/>
                </a:solidFill>
              </a:rPr>
              <a:t>Втрати при зберіганні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5" name="Picture 11" descr="P&amp;L-Logo Farbe mitt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-2434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FontTx/>
              <a:buNone/>
            </a:pPr>
            <a:r>
              <a:rPr lang="uk-UA" b="1" dirty="0">
                <a:solidFill>
                  <a:srgbClr val="006600"/>
                </a:solidFill>
              </a:rPr>
              <a:t>Втрати при зберіганні</a:t>
            </a: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6" name="Picture 11" descr="P&amp;L-Logo Farbe mitt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8382C9-5A2B-8BC1-D9D1-D201026D1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8" y="2235387"/>
            <a:ext cx="9117006" cy="220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65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_00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213"/>
            <a:ext cx="597693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DSC_01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1638" y="836613"/>
            <a:ext cx="3662362" cy="546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-36513" y="92075"/>
            <a:ext cx="65816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b="1" dirty="0" err="1">
                <a:solidFill>
                  <a:srgbClr val="006600"/>
                </a:solidFill>
              </a:rPr>
              <a:t>Спільні</a:t>
            </a:r>
            <a:r>
              <a:rPr lang="ru-RU" b="1" dirty="0">
                <a:solidFill>
                  <a:srgbClr val="006600"/>
                </a:solidFill>
              </a:rPr>
              <a:t> </a:t>
            </a:r>
            <a:r>
              <a:rPr lang="ru-RU" b="1" dirty="0" err="1">
                <a:solidFill>
                  <a:srgbClr val="006600"/>
                </a:solidFill>
              </a:rPr>
              <a:t>зустрічі</a:t>
            </a:r>
            <a:r>
              <a:rPr lang="ru-RU" b="1" dirty="0">
                <a:solidFill>
                  <a:srgbClr val="006600"/>
                </a:solidFill>
              </a:rPr>
              <a:t> в </a:t>
            </a:r>
            <a:r>
              <a:rPr lang="ru-RU" b="1" dirty="0" err="1">
                <a:solidFill>
                  <a:srgbClr val="006600"/>
                </a:solidFill>
              </a:rPr>
              <a:t>полі</a:t>
            </a:r>
            <a:r>
              <a:rPr lang="ru-RU" b="1" dirty="0">
                <a:solidFill>
                  <a:srgbClr val="006600"/>
                </a:solidFill>
              </a:rPr>
              <a:t> з комбайнерами </a:t>
            </a:r>
            <a:r>
              <a:rPr lang="ru-RU" b="1" dirty="0" err="1">
                <a:solidFill>
                  <a:srgbClr val="006600"/>
                </a:solidFill>
              </a:rPr>
              <a:t>Німеччини</a:t>
            </a:r>
            <a:endParaRPr lang="de-DE" b="1" dirty="0">
              <a:solidFill>
                <a:srgbClr val="006600"/>
              </a:solidFill>
            </a:endParaRPr>
          </a:p>
        </p:txBody>
      </p:sp>
      <p:pic>
        <p:nvPicPr>
          <p:cNvPr id="650245" name="rqA720x576.wmv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48713" y="6308725"/>
            <a:ext cx="395287" cy="317500"/>
          </a:xfrm>
          <a:noFill/>
          <a:ln>
            <a:miter lim="800000"/>
            <a:headEnd/>
            <a:tailEnd/>
          </a:ln>
        </p:spPr>
      </p:pic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468313" y="4149725"/>
            <a:ext cx="1223962" cy="792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1331913" y="5949950"/>
            <a:ext cx="1223962" cy="2159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5024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590391" y="-28875"/>
            <a:ext cx="62103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b="1" dirty="0" err="1">
                <a:solidFill>
                  <a:srgbClr val="006600"/>
                </a:solidFill>
              </a:rPr>
              <a:t>Спільні</a:t>
            </a:r>
            <a:r>
              <a:rPr lang="ru-RU" b="1" dirty="0">
                <a:solidFill>
                  <a:srgbClr val="006600"/>
                </a:solidFill>
              </a:rPr>
              <a:t> </a:t>
            </a:r>
            <a:r>
              <a:rPr lang="ru-RU" b="1" dirty="0" err="1">
                <a:solidFill>
                  <a:srgbClr val="006600"/>
                </a:solidFill>
              </a:rPr>
              <a:t>зустрічі</a:t>
            </a:r>
            <a:r>
              <a:rPr lang="ru-RU" b="1" dirty="0">
                <a:solidFill>
                  <a:srgbClr val="006600"/>
                </a:solidFill>
              </a:rPr>
              <a:t> в </a:t>
            </a:r>
            <a:r>
              <a:rPr lang="ru-RU" b="1" dirty="0" err="1">
                <a:solidFill>
                  <a:srgbClr val="006600"/>
                </a:solidFill>
              </a:rPr>
              <a:t>полі</a:t>
            </a:r>
            <a:r>
              <a:rPr lang="ru-RU" b="1" dirty="0">
                <a:solidFill>
                  <a:srgbClr val="006600"/>
                </a:solidFill>
              </a:rPr>
              <a:t> з комбайнерами </a:t>
            </a:r>
            <a:r>
              <a:rPr lang="ru-RU" b="1" dirty="0" err="1">
                <a:solidFill>
                  <a:srgbClr val="006600"/>
                </a:solidFill>
              </a:rPr>
              <a:t>Польщі</a:t>
            </a:r>
            <a:endParaRPr lang="de-DE" b="1" dirty="0">
              <a:solidFill>
                <a:srgbClr val="006600"/>
              </a:solidFill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5" name="Picture 11" descr="P&amp;L-Logo Farbe mitt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0" y="1053518"/>
            <a:ext cx="8070014" cy="538001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8" y="1079607"/>
            <a:ext cx="8134066" cy="54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339576" y="8523"/>
            <a:ext cx="61745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b="1" dirty="0" err="1">
                <a:solidFill>
                  <a:srgbClr val="006600"/>
                </a:solidFill>
              </a:rPr>
              <a:t>Спільні</a:t>
            </a:r>
            <a:r>
              <a:rPr lang="ru-RU" b="1" dirty="0">
                <a:solidFill>
                  <a:srgbClr val="006600"/>
                </a:solidFill>
              </a:rPr>
              <a:t> </a:t>
            </a:r>
            <a:r>
              <a:rPr lang="ru-RU" b="1" dirty="0" err="1">
                <a:solidFill>
                  <a:srgbClr val="006600"/>
                </a:solidFill>
              </a:rPr>
              <a:t>зустрічі</a:t>
            </a:r>
            <a:r>
              <a:rPr lang="ru-RU" b="1" dirty="0">
                <a:solidFill>
                  <a:srgbClr val="006600"/>
                </a:solidFill>
              </a:rPr>
              <a:t> в </a:t>
            </a:r>
            <a:r>
              <a:rPr lang="ru-RU" b="1" dirty="0" err="1">
                <a:solidFill>
                  <a:srgbClr val="006600"/>
                </a:solidFill>
              </a:rPr>
              <a:t>полі</a:t>
            </a:r>
            <a:r>
              <a:rPr lang="ru-RU" b="1" dirty="0">
                <a:solidFill>
                  <a:srgbClr val="006600"/>
                </a:solidFill>
              </a:rPr>
              <a:t> з комбайнерами </a:t>
            </a:r>
            <a:r>
              <a:rPr lang="ru-RU" b="1" dirty="0" err="1">
                <a:solidFill>
                  <a:srgbClr val="006600"/>
                </a:solidFill>
              </a:rPr>
              <a:t>Польщі</a:t>
            </a:r>
            <a:endParaRPr lang="de-DE" b="1" dirty="0">
              <a:solidFill>
                <a:srgbClr val="006600"/>
              </a:solidFill>
            </a:endParaRPr>
          </a:p>
        </p:txBody>
      </p:sp>
      <p:pic>
        <p:nvPicPr>
          <p:cNvPr id="650245" name="rqA720x576.wmv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48713" y="6308725"/>
            <a:ext cx="395287" cy="317500"/>
          </a:xfrm>
          <a:noFill/>
          <a:ln>
            <a:miter lim="800000"/>
            <a:headEnd/>
            <a:tailEnd/>
          </a:ln>
        </p:spPr>
      </p:pic>
      <p:sp>
        <p:nvSpPr>
          <p:cNvPr id="24580" name="Rectangle 8"/>
          <p:cNvSpPr>
            <a:spLocks noChangeArrowheads="1"/>
          </p:cNvSpPr>
          <p:nvPr/>
        </p:nvSpPr>
        <p:spPr bwMode="auto">
          <a:xfrm>
            <a:off x="1331913" y="5949950"/>
            <a:ext cx="1223962" cy="2159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pic>
        <p:nvPicPr>
          <p:cNvPr id="24581" name="Picture 2" descr="C:\Users\grobelny\Pictures\Kampania 2013\Szkolenie operatorów Glinojeck\Foto 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413" y="863600"/>
            <a:ext cx="7356476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 descr="C:\Users\grobelny\Pictures\Kampania 2013\Szkolenie operatorów Glinojeck\Foto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813" y="836613"/>
            <a:ext cx="7596187" cy="569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8" name="Picture 11" descr="P&amp;L-Logo Farbe mittel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5024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475656" y="-20757"/>
            <a:ext cx="65816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b="1" dirty="0" err="1">
                <a:solidFill>
                  <a:srgbClr val="006600"/>
                </a:solidFill>
              </a:rPr>
              <a:t>Спільні</a:t>
            </a:r>
            <a:r>
              <a:rPr lang="ru-RU" b="1" dirty="0">
                <a:solidFill>
                  <a:srgbClr val="006600"/>
                </a:solidFill>
              </a:rPr>
              <a:t> </a:t>
            </a:r>
            <a:r>
              <a:rPr lang="ru-RU" b="1" dirty="0" err="1">
                <a:solidFill>
                  <a:srgbClr val="006600"/>
                </a:solidFill>
              </a:rPr>
              <a:t>зустрічі</a:t>
            </a:r>
            <a:r>
              <a:rPr lang="ru-RU" b="1" dirty="0">
                <a:solidFill>
                  <a:srgbClr val="006600"/>
                </a:solidFill>
              </a:rPr>
              <a:t> в </a:t>
            </a:r>
            <a:r>
              <a:rPr lang="ru-RU" b="1" dirty="0" err="1">
                <a:solidFill>
                  <a:srgbClr val="006600"/>
                </a:solidFill>
              </a:rPr>
              <a:t>полі</a:t>
            </a:r>
            <a:r>
              <a:rPr lang="ru-RU" b="1" dirty="0">
                <a:solidFill>
                  <a:srgbClr val="006600"/>
                </a:solidFill>
              </a:rPr>
              <a:t> з комбайнерами </a:t>
            </a:r>
            <a:r>
              <a:rPr lang="ru-RU" b="1" dirty="0" err="1">
                <a:solidFill>
                  <a:srgbClr val="006600"/>
                </a:solidFill>
              </a:rPr>
              <a:t>Німеччини</a:t>
            </a:r>
            <a:endParaRPr lang="de-DE" b="1" dirty="0">
              <a:solidFill>
                <a:srgbClr val="006600"/>
              </a:solidFill>
            </a:endParaRPr>
          </a:p>
        </p:txBody>
      </p:sp>
      <p:sp>
        <p:nvSpPr>
          <p:cNvPr id="25603" name="Rectangle 8"/>
          <p:cNvSpPr>
            <a:spLocks noChangeArrowheads="1"/>
          </p:cNvSpPr>
          <p:nvPr/>
        </p:nvSpPr>
        <p:spPr bwMode="auto">
          <a:xfrm>
            <a:off x="1331913" y="5949950"/>
            <a:ext cx="1223962" cy="2159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908050"/>
            <a:ext cx="6502400" cy="487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1600" y="1773238"/>
            <a:ext cx="6502400" cy="487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7" name="Picture 11" descr="P&amp;L-Logo Farbe mitt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350507" y="0"/>
            <a:ext cx="61952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b="1" dirty="0" err="1">
                <a:solidFill>
                  <a:srgbClr val="006600"/>
                </a:solidFill>
              </a:rPr>
              <a:t>Спільні</a:t>
            </a:r>
            <a:r>
              <a:rPr lang="ru-RU" b="1" dirty="0">
                <a:solidFill>
                  <a:srgbClr val="006600"/>
                </a:solidFill>
              </a:rPr>
              <a:t> </a:t>
            </a:r>
            <a:r>
              <a:rPr lang="ru-RU" b="1" dirty="0" err="1">
                <a:solidFill>
                  <a:srgbClr val="006600"/>
                </a:solidFill>
              </a:rPr>
              <a:t>зустрічі</a:t>
            </a:r>
            <a:r>
              <a:rPr lang="ru-RU" b="1" dirty="0">
                <a:solidFill>
                  <a:srgbClr val="006600"/>
                </a:solidFill>
              </a:rPr>
              <a:t> в </a:t>
            </a:r>
            <a:r>
              <a:rPr lang="ru-RU" b="1" dirty="0" err="1">
                <a:solidFill>
                  <a:srgbClr val="006600"/>
                </a:solidFill>
              </a:rPr>
              <a:t>полі</a:t>
            </a:r>
            <a:r>
              <a:rPr lang="ru-RU" b="1" dirty="0">
                <a:solidFill>
                  <a:srgbClr val="006600"/>
                </a:solidFill>
              </a:rPr>
              <a:t> з комбайнерами </a:t>
            </a:r>
            <a:r>
              <a:rPr lang="uk-UA" b="1" dirty="0">
                <a:solidFill>
                  <a:srgbClr val="006600"/>
                </a:solidFill>
              </a:rPr>
              <a:t>України</a:t>
            </a:r>
            <a:endParaRPr lang="de-DE" b="1" dirty="0">
              <a:solidFill>
                <a:srgbClr val="006600"/>
              </a:solidFill>
            </a:endParaRPr>
          </a:p>
        </p:txBody>
      </p:sp>
      <p:sp>
        <p:nvSpPr>
          <p:cNvPr id="26627" name="Rectangle 8"/>
          <p:cNvSpPr>
            <a:spLocks noChangeArrowheads="1"/>
          </p:cNvSpPr>
          <p:nvPr/>
        </p:nvSpPr>
        <p:spPr bwMode="auto">
          <a:xfrm>
            <a:off x="1331913" y="5949950"/>
            <a:ext cx="1223962" cy="2159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75"/>
            <a:ext cx="6502400" cy="487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1600" y="1981200"/>
            <a:ext cx="6502400" cy="487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7" name="Picture 11" descr="P&amp;L-Logo Farbe mitt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03648" y="152690"/>
            <a:ext cx="6677319" cy="360362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sz="2400" dirty="0">
                <a:solidFill>
                  <a:srgbClr val="006600"/>
                </a:solidFill>
              </a:rPr>
              <a:t>Не забувайте про техніку безпеки в полі</a:t>
            </a:r>
            <a:r>
              <a:rPr lang="de-DE" sz="2400" dirty="0">
                <a:solidFill>
                  <a:srgbClr val="006600"/>
                </a:solidFill>
              </a:rPr>
              <a:t> !!</a:t>
            </a:r>
            <a:endParaRPr lang="de-DE" sz="2400" dirty="0"/>
          </a:p>
        </p:txBody>
      </p:sp>
      <p:pic>
        <p:nvPicPr>
          <p:cNvPr id="27651" name="Picture 12" descr="20121002 Training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73" y="968580"/>
            <a:ext cx="4787900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1" descr="20121002 Training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176998"/>
            <a:ext cx="50038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6" name="Picture 11" descr="P&amp;L-Logo Farbe mitt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3072391"/>
              </p:ext>
            </p:extLst>
          </p:nvPr>
        </p:nvGraphicFramePr>
        <p:xfrm>
          <a:off x="827088" y="620688"/>
          <a:ext cx="10440987" cy="661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2" imgW="11544300" imgH="7315200" progId="Excel.Sheet.8">
                  <p:embed/>
                </p:oleObj>
              </mc:Choice>
              <mc:Fallback>
                <p:oleObj name="Diagramm" r:id="rId2" imgW="11544300" imgH="7315200" progId="Excel.Sheet.8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620688"/>
                        <a:ext cx="10440987" cy="661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71775" y="188913"/>
            <a:ext cx="3529013" cy="4905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dirty="0">
                <a:solidFill>
                  <a:srgbClr val="006600"/>
                </a:solidFill>
              </a:rPr>
              <a:t>Втрати при збиранні</a:t>
            </a:r>
            <a:endParaRPr lang="de-DE" dirty="0">
              <a:solidFill>
                <a:srgbClr val="006600"/>
              </a:solidFill>
            </a:endParaRP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 rot="20542067">
            <a:off x="1757300" y="3564086"/>
            <a:ext cx="6723187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ru-RU" sz="2400" b="1" dirty="0" err="1">
                <a:solidFill>
                  <a:srgbClr val="800000"/>
                </a:solidFill>
              </a:rPr>
              <a:t>Чи</a:t>
            </a:r>
            <a:r>
              <a:rPr lang="ru-RU" sz="2400" b="1" dirty="0">
                <a:solidFill>
                  <a:srgbClr val="800000"/>
                </a:solidFill>
              </a:rPr>
              <a:t> є </a:t>
            </a:r>
            <a:r>
              <a:rPr lang="ru-RU" sz="2400" b="1" dirty="0" err="1">
                <a:solidFill>
                  <a:srgbClr val="800000"/>
                </a:solidFill>
              </a:rPr>
              <a:t>сьогодні</a:t>
            </a:r>
            <a:r>
              <a:rPr lang="ru-RU" sz="2400" b="1" dirty="0">
                <a:solidFill>
                  <a:srgbClr val="800000"/>
                </a:solidFill>
              </a:rPr>
              <a:t> проблемою втрати </a:t>
            </a:r>
            <a:r>
              <a:rPr lang="ru-RU" sz="2400" b="1" dirty="0" err="1">
                <a:solidFill>
                  <a:srgbClr val="800000"/>
                </a:solidFill>
              </a:rPr>
              <a:t>врожаю</a:t>
            </a:r>
            <a:r>
              <a:rPr lang="ru-RU" sz="2400" b="1" dirty="0">
                <a:solidFill>
                  <a:srgbClr val="800000"/>
                </a:solidFill>
              </a:rPr>
              <a:t>?</a:t>
            </a:r>
            <a:endParaRPr lang="de-DE" sz="2400" b="1" dirty="0">
              <a:solidFill>
                <a:srgbClr val="800000"/>
              </a:solidFill>
            </a:endParaRPr>
          </a:p>
        </p:txBody>
      </p:sp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7092950" y="3644900"/>
            <a:ext cx="1800225" cy="16557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674827" name="Text Box 11"/>
          <p:cNvSpPr txBox="1">
            <a:spLocks noChangeArrowheads="1"/>
          </p:cNvSpPr>
          <p:nvPr/>
        </p:nvSpPr>
        <p:spPr bwMode="auto">
          <a:xfrm>
            <a:off x="1431925" y="1628775"/>
            <a:ext cx="1493838" cy="396875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None/>
            </a:pPr>
            <a:r>
              <a:rPr lang="de-DE" sz="1800" b="1">
                <a:solidFill>
                  <a:srgbClr val="800000"/>
                </a:solidFill>
              </a:rPr>
              <a:t>1975: -10 %</a:t>
            </a:r>
            <a:r>
              <a:rPr lang="de-DE"/>
              <a:t> </a:t>
            </a:r>
          </a:p>
        </p:txBody>
      </p:sp>
      <p:sp>
        <p:nvSpPr>
          <p:cNvPr id="674828" name="Text Box 12"/>
          <p:cNvSpPr txBox="1">
            <a:spLocks noChangeArrowheads="1"/>
          </p:cNvSpPr>
          <p:nvPr/>
        </p:nvSpPr>
        <p:spPr bwMode="auto">
          <a:xfrm>
            <a:off x="6457950" y="3752850"/>
            <a:ext cx="1863395" cy="400110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uk-UA" sz="1800" b="1" dirty="0">
                <a:solidFill>
                  <a:srgbClr val="006600"/>
                </a:solidFill>
              </a:rPr>
              <a:t>сьогодні</a:t>
            </a:r>
            <a:r>
              <a:rPr lang="de-DE" sz="1800" b="1" dirty="0">
                <a:solidFill>
                  <a:srgbClr val="006600"/>
                </a:solidFill>
              </a:rPr>
              <a:t>: -5 %</a:t>
            </a:r>
            <a:r>
              <a:rPr lang="de-DE" dirty="0"/>
              <a:t> </a:t>
            </a:r>
          </a:p>
        </p:txBody>
      </p:sp>
      <p:sp>
        <p:nvSpPr>
          <p:cNvPr id="674832" name="Line 16"/>
          <p:cNvSpPr>
            <a:spLocks noChangeShapeType="1"/>
          </p:cNvSpPr>
          <p:nvPr/>
        </p:nvSpPr>
        <p:spPr bwMode="auto">
          <a:xfrm>
            <a:off x="2916238" y="2276475"/>
            <a:ext cx="2663825" cy="1081088"/>
          </a:xfrm>
          <a:prstGeom prst="line">
            <a:avLst/>
          </a:prstGeom>
          <a:noFill/>
          <a:ln w="31750">
            <a:solidFill>
              <a:srgbClr val="0066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4833" name="Line 17"/>
          <p:cNvSpPr>
            <a:spLocks noChangeShapeType="1"/>
          </p:cNvSpPr>
          <p:nvPr/>
        </p:nvSpPr>
        <p:spPr bwMode="auto">
          <a:xfrm>
            <a:off x="1547813" y="2636838"/>
            <a:ext cx="0" cy="2087562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4" name="Text Box 18"/>
          <p:cNvSpPr txBox="1">
            <a:spLocks noChangeArrowheads="1"/>
          </p:cNvSpPr>
          <p:nvPr/>
        </p:nvSpPr>
        <p:spPr bwMode="auto">
          <a:xfrm>
            <a:off x="6711950" y="6511925"/>
            <a:ext cx="2343911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nl-NL" sz="900" dirty="0"/>
              <a:t>Джерело: IFL Bonn, IRS Bergen op Zoom</a:t>
            </a:r>
            <a:endParaRPr lang="de-DE" sz="900" dirty="0"/>
          </a:p>
        </p:txBody>
      </p:sp>
      <p:sp>
        <p:nvSpPr>
          <p:cNvPr id="1035" name="pole tekstowe 12"/>
          <p:cNvSpPr txBox="1">
            <a:spLocks noChangeArrowheads="1"/>
          </p:cNvSpPr>
          <p:nvPr/>
        </p:nvSpPr>
        <p:spPr bwMode="auto">
          <a:xfrm>
            <a:off x="1645385" y="1125418"/>
            <a:ext cx="535031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uk-UA" sz="1400" b="1" dirty="0"/>
              <a:t>Багаторічний прогрес у зниженні технічних втрат врожаю</a:t>
            </a:r>
            <a:endParaRPr lang="pl-PL" sz="1400" b="1" dirty="0"/>
          </a:p>
        </p:txBody>
      </p:sp>
      <p:sp>
        <p:nvSpPr>
          <p:cNvPr id="1036" name="pole tekstowe 13"/>
          <p:cNvSpPr txBox="1">
            <a:spLocks noChangeArrowheads="1"/>
          </p:cNvSpPr>
          <p:nvPr/>
        </p:nvSpPr>
        <p:spPr bwMode="auto">
          <a:xfrm rot="16200000">
            <a:off x="-367786" y="3395712"/>
            <a:ext cx="2697726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uk-UA" sz="1400" b="1" dirty="0"/>
              <a:t>Втрати під час збирання</a:t>
            </a:r>
            <a:r>
              <a:rPr lang="pl-PL" sz="1400" b="1" dirty="0"/>
              <a:t> (%)</a:t>
            </a:r>
          </a:p>
        </p:txBody>
      </p:sp>
      <p:sp>
        <p:nvSpPr>
          <p:cNvPr id="14" name="Prostokąt 13"/>
          <p:cNvSpPr/>
          <p:nvPr/>
        </p:nvSpPr>
        <p:spPr bwMode="auto">
          <a:xfrm>
            <a:off x="2420938" y="6092825"/>
            <a:ext cx="1296987" cy="2159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0" rIns="36000" bIns="0" anchor="ctr"/>
          <a:lstStyle/>
          <a:p>
            <a:pPr marL="342900" indent="-342900">
              <a:buFontTx/>
              <a:buNone/>
              <a:defRPr/>
            </a:pPr>
            <a:r>
              <a:rPr lang="uk-UA" sz="1050" b="1" dirty="0">
                <a:solidFill>
                  <a:schemeClr val="accent6"/>
                </a:solidFill>
                <a:latin typeface="Arial" charset="0"/>
              </a:rPr>
              <a:t>Загальні втрати</a:t>
            </a:r>
            <a:endParaRPr lang="pl-PL" sz="1050" b="1" dirty="0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15" name="Prostokąt 14"/>
          <p:cNvSpPr/>
          <p:nvPr/>
        </p:nvSpPr>
        <p:spPr bwMode="auto">
          <a:xfrm>
            <a:off x="4067175" y="6083300"/>
            <a:ext cx="1728788" cy="2254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0" rIns="36000" bIns="0" anchor="ctr"/>
          <a:lstStyle/>
          <a:p>
            <a:pPr marL="342900" indent="-342900">
              <a:buFontTx/>
              <a:buNone/>
              <a:defRPr/>
            </a:pPr>
            <a:r>
              <a:rPr lang="uk-UA" sz="1050" b="1" dirty="0">
                <a:solidFill>
                  <a:srgbClr val="FF00FF"/>
                </a:solidFill>
                <a:latin typeface="Arial" charset="0"/>
              </a:rPr>
              <a:t>Обламування кореня</a:t>
            </a:r>
            <a:endParaRPr lang="pl-PL" sz="1050" b="1" dirty="0">
              <a:solidFill>
                <a:srgbClr val="FF00FF"/>
              </a:solidFill>
              <a:latin typeface="Arial" charset="0"/>
            </a:endParaRPr>
          </a:p>
        </p:txBody>
      </p:sp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17" name="Picture 11" descr="P&amp;L-Logo Farbe mitt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74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4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7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21" grpId="0" animBg="1"/>
      <p:bldP spid="674827" grpId="0" animBg="1"/>
      <p:bldP spid="674828" grpId="0" animBg="1"/>
      <p:bldP spid="674832" grpId="0" animBg="1"/>
      <p:bldP spid="6748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Тренінг</a:t>
            </a:r>
            <a:r>
              <a:rPr lang="ru-RU" dirty="0"/>
              <a:t> по </a:t>
            </a:r>
            <a:r>
              <a:rPr lang="ru-RU" dirty="0" err="1"/>
              <a:t>збиранню</a:t>
            </a:r>
            <a:r>
              <a:rPr lang="ru-RU" dirty="0"/>
              <a:t> </a:t>
            </a:r>
            <a:r>
              <a:rPr lang="ru-RU" dirty="0" err="1"/>
              <a:t>буряків</a:t>
            </a:r>
            <a:r>
              <a:rPr lang="ru-RU" dirty="0"/>
              <a:t> в </a:t>
            </a:r>
            <a:r>
              <a:rPr lang="ru-RU" dirty="0" err="1"/>
              <a:t>полі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5"/>
            <a:ext cx="9252520" cy="5490173"/>
          </a:xfrm>
          <a:prstGeom prst="rect">
            <a:avLst/>
          </a:prstGeom>
        </p:spPr>
      </p:pic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5" name="Picture 11" descr="P&amp;L-Logo Farbe mitt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94651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zawartości 1"/>
          <p:cNvSpPr>
            <a:spLocks noGrp="1"/>
          </p:cNvSpPr>
          <p:nvPr>
            <p:ph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7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1000918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 bwMode="auto">
          <a:xfrm>
            <a:off x="257579" y="2330016"/>
            <a:ext cx="9505056" cy="17407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uk-UA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Запрошуємо на поле</a:t>
            </a:r>
            <a:r>
              <a:rPr kumimoji="0" lang="pl-PL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!!!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0"/>
            <a:ext cx="4891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708400" y="1628775"/>
            <a:ext cx="1008063" cy="424815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708400" y="2636838"/>
            <a:ext cx="1008063" cy="324008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11175" y="1484313"/>
            <a:ext cx="33401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sz="1800" b="1" dirty="0">
                <a:solidFill>
                  <a:srgbClr val="0033CC"/>
                </a:solidFill>
              </a:rPr>
              <a:t> Плановий врожай</a:t>
            </a:r>
            <a:r>
              <a:rPr lang="de-DE" sz="1800" b="1" dirty="0">
                <a:solidFill>
                  <a:srgbClr val="0033CC"/>
                </a:solidFill>
              </a:rPr>
              <a:t>= 100 %</a:t>
            </a:r>
          </a:p>
          <a:p>
            <a:pPr eaLnBrk="1" hangingPunct="1"/>
            <a:r>
              <a:rPr lang="uk-UA" sz="1400" dirty="0">
                <a:solidFill>
                  <a:srgbClr val="0033CC"/>
                </a:solidFill>
              </a:rPr>
              <a:t> </a:t>
            </a:r>
            <a:r>
              <a:rPr lang="de-DE" sz="1400" dirty="0">
                <a:solidFill>
                  <a:srgbClr val="0033CC"/>
                </a:solidFill>
              </a:rPr>
              <a:t>(</a:t>
            </a:r>
            <a:r>
              <a:rPr lang="uk-UA" sz="1400" dirty="0">
                <a:solidFill>
                  <a:srgbClr val="0033CC"/>
                </a:solidFill>
              </a:rPr>
              <a:t>наприклад при ручному зборі</a:t>
            </a:r>
            <a:r>
              <a:rPr lang="de-DE" sz="1400" dirty="0">
                <a:solidFill>
                  <a:srgbClr val="0033CC"/>
                </a:solidFill>
              </a:rPr>
              <a:t>)</a:t>
            </a:r>
            <a:r>
              <a:rPr lang="de-DE" sz="1800" dirty="0"/>
              <a:t> 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93700" y="2420938"/>
            <a:ext cx="3321050" cy="62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sz="1800" b="1" dirty="0">
                <a:solidFill>
                  <a:srgbClr val="006600"/>
                </a:solidFill>
              </a:rPr>
              <a:t> </a:t>
            </a:r>
            <a:r>
              <a:rPr lang="uk-UA" sz="1800" b="1" dirty="0">
                <a:solidFill>
                  <a:srgbClr val="006600"/>
                </a:solidFill>
              </a:rPr>
              <a:t>Фактичний врожай</a:t>
            </a:r>
            <a:r>
              <a:rPr lang="de-DE" sz="1800" b="1" dirty="0">
                <a:solidFill>
                  <a:srgbClr val="006600"/>
                </a:solidFill>
              </a:rPr>
              <a:t> = 85 %</a:t>
            </a:r>
            <a:r>
              <a:rPr lang="de-DE" sz="1800" dirty="0"/>
              <a:t> </a:t>
            </a:r>
          </a:p>
          <a:p>
            <a:pPr eaLnBrk="1" hangingPunct="1"/>
            <a:r>
              <a:rPr lang="de-DE" sz="1400" dirty="0">
                <a:solidFill>
                  <a:srgbClr val="006600"/>
                </a:solidFill>
              </a:rPr>
              <a:t>	(</a:t>
            </a:r>
            <a:r>
              <a:rPr lang="uk-UA" sz="1400" dirty="0">
                <a:solidFill>
                  <a:srgbClr val="006600"/>
                </a:solidFill>
              </a:rPr>
              <a:t>збір комбайном</a:t>
            </a:r>
            <a:r>
              <a:rPr lang="de-DE" sz="1400" dirty="0">
                <a:solidFill>
                  <a:srgbClr val="006600"/>
                </a:solidFill>
              </a:rPr>
              <a:t>) </a:t>
            </a:r>
          </a:p>
        </p:txBody>
      </p:sp>
      <p:sp>
        <p:nvSpPr>
          <p:cNvPr id="24582" name="Rectangle 6" descr="Diagonal weit nach oben"/>
          <p:cNvSpPr>
            <a:spLocks noChangeArrowheads="1"/>
          </p:cNvSpPr>
          <p:nvPr/>
        </p:nvSpPr>
        <p:spPr bwMode="auto">
          <a:xfrm>
            <a:off x="3708400" y="1989138"/>
            <a:ext cx="1008063" cy="647700"/>
          </a:xfrm>
          <a:prstGeom prst="rect">
            <a:avLst/>
          </a:prstGeom>
          <a:pattFill prst="wdUpDiag">
            <a:fgClr>
              <a:srgbClr val="0066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136406" y="2081252"/>
            <a:ext cx="4188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uk-UA" sz="1800" b="1" dirty="0">
                <a:solidFill>
                  <a:srgbClr val="FF3300"/>
                </a:solidFill>
              </a:rPr>
              <a:t>   </a:t>
            </a:r>
            <a:r>
              <a:rPr lang="de-DE" sz="1800" b="1" dirty="0">
                <a:solidFill>
                  <a:srgbClr val="FF3300"/>
                </a:solidFill>
              </a:rPr>
              <a:t>10 % </a:t>
            </a:r>
            <a:r>
              <a:rPr lang="uk-UA" sz="1600" b="1" dirty="0">
                <a:solidFill>
                  <a:srgbClr val="FF3300"/>
                </a:solidFill>
              </a:rPr>
              <a:t>Втрати, яких можна уникнути</a:t>
            </a:r>
            <a:endParaRPr lang="de-DE" sz="1600" b="1" dirty="0">
              <a:solidFill>
                <a:srgbClr val="FF3300"/>
              </a:solidFill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V="1">
            <a:off x="4211638" y="2060575"/>
            <a:ext cx="0" cy="1152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540375" y="1500188"/>
            <a:ext cx="27466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sz="1200" dirty="0"/>
              <a:t>   </a:t>
            </a:r>
            <a:r>
              <a:rPr lang="de-DE" sz="1800" b="1" dirty="0">
                <a:solidFill>
                  <a:srgbClr val="990033"/>
                </a:solidFill>
              </a:rPr>
              <a:t>5 % </a:t>
            </a:r>
            <a:r>
              <a:rPr lang="uk-UA" sz="1800" b="1" dirty="0">
                <a:solidFill>
                  <a:srgbClr val="990033"/>
                </a:solidFill>
              </a:rPr>
              <a:t>Неминучі втрати</a:t>
            </a:r>
            <a:endParaRPr lang="de-DE" sz="1800" b="1" dirty="0">
              <a:solidFill>
                <a:srgbClr val="990033"/>
              </a:solidFill>
            </a:endParaRPr>
          </a:p>
        </p:txBody>
      </p:sp>
      <p:sp>
        <p:nvSpPr>
          <p:cNvPr id="10250" name="AutoShape 10"/>
          <p:cNvSpPr>
            <a:spLocks/>
          </p:cNvSpPr>
          <p:nvPr/>
        </p:nvSpPr>
        <p:spPr bwMode="auto">
          <a:xfrm>
            <a:off x="5119688" y="1628775"/>
            <a:ext cx="100012" cy="360363"/>
          </a:xfrm>
          <a:prstGeom prst="rightBrace">
            <a:avLst>
              <a:gd name="adj1" fmla="val 30027"/>
              <a:gd name="adj2" fmla="val 50000"/>
            </a:avLst>
          </a:prstGeom>
          <a:noFill/>
          <a:ln w="34925">
            <a:solidFill>
              <a:srgbClr val="990033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o-RO" sz="1800" b="1">
              <a:solidFill>
                <a:srgbClr val="990033"/>
              </a:solidFill>
            </a:endParaRPr>
          </a:p>
        </p:txBody>
      </p:sp>
      <p:sp>
        <p:nvSpPr>
          <p:cNvPr id="10251" name="Rectangle 11" descr="Diagonal weit nach oben"/>
          <p:cNvSpPr>
            <a:spLocks noChangeArrowheads="1"/>
          </p:cNvSpPr>
          <p:nvPr/>
        </p:nvSpPr>
        <p:spPr bwMode="auto">
          <a:xfrm>
            <a:off x="3708400" y="1628775"/>
            <a:ext cx="1008063" cy="360363"/>
          </a:xfrm>
          <a:prstGeom prst="rect">
            <a:avLst/>
          </a:prstGeom>
          <a:pattFill prst="wdUpDiag">
            <a:fgClr>
              <a:srgbClr val="990033"/>
            </a:fgClr>
            <a:bgClr>
              <a:srgbClr val="0033CC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877050" y="2406650"/>
            <a:ext cx="1060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sz="1400" b="1">
                <a:solidFill>
                  <a:srgbClr val="FF3300"/>
                </a:solidFill>
              </a:rPr>
              <a:t>  (0 - 20 %)</a:t>
            </a:r>
          </a:p>
          <a:p>
            <a:pPr eaLnBrk="1" hangingPunct="1"/>
            <a:endParaRPr lang="de-DE" sz="1400">
              <a:solidFill>
                <a:srgbClr val="FF3300"/>
              </a:solidFill>
            </a:endParaRPr>
          </a:p>
        </p:txBody>
      </p:sp>
      <p:sp>
        <p:nvSpPr>
          <p:cNvPr id="10253" name="AutoShape 13"/>
          <p:cNvSpPr>
            <a:spLocks/>
          </p:cNvSpPr>
          <p:nvPr/>
        </p:nvSpPr>
        <p:spPr bwMode="auto">
          <a:xfrm>
            <a:off x="5143500" y="1989138"/>
            <a:ext cx="71438" cy="628650"/>
          </a:xfrm>
          <a:prstGeom prst="rightBrace">
            <a:avLst>
              <a:gd name="adj1" fmla="val 73333"/>
              <a:gd name="adj2" fmla="val 50000"/>
            </a:avLst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o-RO" sz="1800" b="1">
              <a:solidFill>
                <a:srgbClr val="FF3300"/>
              </a:solidFill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 rot="-5400000">
            <a:off x="4374356" y="2004219"/>
            <a:ext cx="1004888" cy="254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>
                <a:solidFill>
                  <a:srgbClr val="FF3300"/>
                </a:solidFill>
              </a:rPr>
              <a:t>15% </a:t>
            </a:r>
            <a:r>
              <a:rPr lang="uk-UA" sz="1000" b="1" dirty="0">
                <a:solidFill>
                  <a:srgbClr val="FF3300"/>
                </a:solidFill>
              </a:rPr>
              <a:t>втрат</a:t>
            </a:r>
            <a:endParaRPr lang="de-DE" sz="1000" b="1" dirty="0">
              <a:solidFill>
                <a:srgbClr val="FF3300"/>
              </a:solidFill>
            </a:endParaRPr>
          </a:p>
        </p:txBody>
      </p:sp>
      <p:sp>
        <p:nvSpPr>
          <p:cNvPr id="457743" name="Rectangle 15"/>
          <p:cNvSpPr>
            <a:spLocks noChangeArrowheads="1"/>
          </p:cNvSpPr>
          <p:nvPr/>
        </p:nvSpPr>
        <p:spPr bwMode="auto">
          <a:xfrm>
            <a:off x="5154613" y="4206875"/>
            <a:ext cx="1944687" cy="3127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uk-UA" sz="1200" b="1" dirty="0"/>
              <a:t>Високий обрив «хвостика»</a:t>
            </a:r>
          </a:p>
        </p:txBody>
      </p:sp>
      <p:pic>
        <p:nvPicPr>
          <p:cNvPr id="457744" name="Picture 19" descr="Ruebe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7713" y="3827463"/>
            <a:ext cx="479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45" name="Rectangle 17"/>
          <p:cNvSpPr>
            <a:spLocks noChangeArrowheads="1"/>
          </p:cNvSpPr>
          <p:nvPr/>
        </p:nvSpPr>
        <p:spPr bwMode="auto">
          <a:xfrm>
            <a:off x="5273675" y="5065713"/>
            <a:ext cx="1871663" cy="288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uk-UA" sz="1200" b="1" dirty="0"/>
              <a:t>Пошкодження</a:t>
            </a:r>
            <a:endParaRPr lang="de-DE" sz="1200" b="1" dirty="0"/>
          </a:p>
        </p:txBody>
      </p:sp>
      <p:pic>
        <p:nvPicPr>
          <p:cNvPr id="457746" name="Picture 18" descr="Ruebe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1838" y="4646613"/>
            <a:ext cx="523875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47" name="Rectangle 19"/>
          <p:cNvSpPr>
            <a:spLocks noChangeArrowheads="1"/>
          </p:cNvSpPr>
          <p:nvPr/>
        </p:nvSpPr>
        <p:spPr bwMode="auto">
          <a:xfrm>
            <a:off x="4884738" y="6092825"/>
            <a:ext cx="2447925" cy="288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uk-UA" sz="1200" b="1" dirty="0"/>
              <a:t>Втрата цілих буряків</a:t>
            </a:r>
            <a:endParaRPr lang="de-DE" sz="1200" b="1" dirty="0"/>
          </a:p>
        </p:txBody>
      </p:sp>
      <p:pic>
        <p:nvPicPr>
          <p:cNvPr id="457748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950" y="5530850"/>
            <a:ext cx="2016125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49" name="Text Box 21"/>
          <p:cNvSpPr txBox="1">
            <a:spLocks noChangeArrowheads="1"/>
          </p:cNvSpPr>
          <p:nvPr/>
        </p:nvSpPr>
        <p:spPr bwMode="auto">
          <a:xfrm>
            <a:off x="5268913" y="3068638"/>
            <a:ext cx="1319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b="1">
                <a:solidFill>
                  <a:srgbClr val="FF3300"/>
                </a:solidFill>
              </a:rPr>
              <a:t>3 - 12 %</a:t>
            </a:r>
          </a:p>
        </p:txBody>
      </p:sp>
      <p:sp>
        <p:nvSpPr>
          <p:cNvPr id="457750" name="Text Box 22"/>
          <p:cNvSpPr txBox="1">
            <a:spLocks noChangeArrowheads="1"/>
          </p:cNvSpPr>
          <p:nvPr/>
        </p:nvSpPr>
        <p:spPr bwMode="auto">
          <a:xfrm>
            <a:off x="5008563" y="38354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b="1">
                <a:solidFill>
                  <a:srgbClr val="FF3300"/>
                </a:solidFill>
              </a:rPr>
              <a:t>1,5 - 9 %</a:t>
            </a:r>
          </a:p>
        </p:txBody>
      </p:sp>
      <p:sp>
        <p:nvSpPr>
          <p:cNvPr id="457751" name="Text Box 23"/>
          <p:cNvSpPr txBox="1">
            <a:spLocks noChangeArrowheads="1"/>
          </p:cNvSpPr>
          <p:nvPr/>
        </p:nvSpPr>
        <p:spPr bwMode="auto">
          <a:xfrm>
            <a:off x="5186363" y="4652963"/>
            <a:ext cx="1233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b="1">
                <a:solidFill>
                  <a:srgbClr val="FF3300"/>
                </a:solidFill>
              </a:rPr>
              <a:t> 1 - 2 %</a:t>
            </a:r>
          </a:p>
        </p:txBody>
      </p:sp>
      <p:sp>
        <p:nvSpPr>
          <p:cNvPr id="457752" name="Text Box 24"/>
          <p:cNvSpPr txBox="1">
            <a:spLocks noChangeArrowheads="1"/>
          </p:cNvSpPr>
          <p:nvPr/>
        </p:nvSpPr>
        <p:spPr bwMode="auto">
          <a:xfrm>
            <a:off x="5032375" y="573405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b="1">
                <a:solidFill>
                  <a:srgbClr val="FF3300"/>
                </a:solidFill>
              </a:rPr>
              <a:t>0,5 - 2 %</a:t>
            </a:r>
          </a:p>
        </p:txBody>
      </p:sp>
      <p:sp>
        <p:nvSpPr>
          <p:cNvPr id="10265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214438" y="166688"/>
            <a:ext cx="614362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dirty="0" err="1">
                <a:solidFill>
                  <a:srgbClr val="006600"/>
                </a:solidFill>
              </a:rPr>
              <a:t>Які</a:t>
            </a:r>
            <a:r>
              <a:rPr lang="ru-RU" dirty="0">
                <a:solidFill>
                  <a:srgbClr val="006600"/>
                </a:solidFill>
              </a:rPr>
              <a:t> </a:t>
            </a:r>
            <a:r>
              <a:rPr lang="ru-RU" dirty="0" err="1">
                <a:solidFill>
                  <a:srgbClr val="006600"/>
                </a:solidFill>
              </a:rPr>
              <a:t>реальні</a:t>
            </a:r>
            <a:r>
              <a:rPr lang="ru-RU" dirty="0">
                <a:solidFill>
                  <a:srgbClr val="006600"/>
                </a:solidFill>
              </a:rPr>
              <a:t> втрати </a:t>
            </a:r>
            <a:r>
              <a:rPr lang="ru-RU" dirty="0" err="1">
                <a:solidFill>
                  <a:srgbClr val="006600"/>
                </a:solidFill>
              </a:rPr>
              <a:t>під</a:t>
            </a:r>
            <a:r>
              <a:rPr lang="ru-RU" dirty="0">
                <a:solidFill>
                  <a:srgbClr val="006600"/>
                </a:solidFill>
              </a:rPr>
              <a:t> час </a:t>
            </a:r>
            <a:r>
              <a:rPr lang="ru-RU" dirty="0" err="1">
                <a:solidFill>
                  <a:srgbClr val="006600"/>
                </a:solidFill>
              </a:rPr>
              <a:t>збору</a:t>
            </a:r>
            <a:r>
              <a:rPr lang="ru-RU" dirty="0">
                <a:solidFill>
                  <a:srgbClr val="006600"/>
                </a:solidFill>
              </a:rPr>
              <a:t> </a:t>
            </a:r>
            <a:r>
              <a:rPr lang="ru-RU" dirty="0" err="1">
                <a:solidFill>
                  <a:srgbClr val="006600"/>
                </a:solidFill>
              </a:rPr>
              <a:t>врожаю</a:t>
            </a:r>
            <a:r>
              <a:rPr lang="ru-RU" dirty="0">
                <a:solidFill>
                  <a:srgbClr val="006600"/>
                </a:solidFill>
              </a:rPr>
              <a:t>?</a:t>
            </a:r>
            <a:endParaRPr lang="de-DE" dirty="0"/>
          </a:p>
        </p:txBody>
      </p:sp>
      <p:sp>
        <p:nvSpPr>
          <p:cNvPr id="457754" name="Rectangle 26"/>
          <p:cNvSpPr>
            <a:spLocks noChangeArrowheads="1"/>
          </p:cNvSpPr>
          <p:nvPr/>
        </p:nvSpPr>
        <p:spPr bwMode="auto">
          <a:xfrm>
            <a:off x="4845050" y="3476625"/>
            <a:ext cx="2292350" cy="3127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uk-UA" sz="1200" b="1" dirty="0"/>
              <a:t>Занадто глибокі / косі зрізи</a:t>
            </a:r>
            <a:r>
              <a:rPr lang="pl-PL" sz="1200" b="1" dirty="0"/>
              <a:t>.</a:t>
            </a:r>
            <a:endParaRPr lang="de-DE" sz="1200" b="1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091363" y="2957513"/>
            <a:ext cx="1435100" cy="725487"/>
            <a:chOff x="385" y="2257"/>
            <a:chExt cx="904" cy="457"/>
          </a:xfrm>
        </p:grpSpPr>
        <p:pic>
          <p:nvPicPr>
            <p:cNvPr id="10269" name="Picture 18" descr="Ruebe0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385" y="2258"/>
              <a:ext cx="344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0" name="Picture 2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947" y="2257"/>
              <a:ext cx="342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7758" name="Oval 30"/>
          <p:cNvSpPr>
            <a:spLocks noChangeArrowheads="1"/>
          </p:cNvSpPr>
          <p:nvPr/>
        </p:nvSpPr>
        <p:spPr bwMode="auto">
          <a:xfrm>
            <a:off x="4643438" y="2420938"/>
            <a:ext cx="2449512" cy="460851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pSp>
        <p:nvGrpSpPr>
          <p:cNvPr id="31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32" name="Picture 11" descr="P&amp;L-Logo Farbe mitt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7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7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7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7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7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7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7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7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7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7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7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7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7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7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7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7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7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7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7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7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5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7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7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5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7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7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7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57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57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  <p:bldP spid="24583" grpId="0"/>
      <p:bldP spid="24584" grpId="0" animBg="1"/>
      <p:bldP spid="24588" grpId="0"/>
      <p:bldP spid="457743" grpId="0" animBg="1"/>
      <p:bldP spid="457745" grpId="0" animBg="1"/>
      <p:bldP spid="457747" grpId="0" animBg="1"/>
      <p:bldP spid="457749" grpId="0"/>
      <p:bldP spid="457750" grpId="0"/>
      <p:bldP spid="457751" grpId="0"/>
      <p:bldP spid="457752" grpId="0"/>
      <p:bldP spid="457754" grpId="0" animBg="1"/>
      <p:bldP spid="4577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1913" y="1389063"/>
            <a:ext cx="4120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1" hangingPunct="1">
              <a:buFontTx/>
              <a:buNone/>
            </a:pPr>
            <a:r>
              <a:rPr lang="uk-UA" sz="1800" dirty="0">
                <a:solidFill>
                  <a:srgbClr val="800000"/>
                </a:solidFill>
              </a:rPr>
              <a:t>Не доочищений буряк (з гичкою)</a:t>
            </a:r>
            <a:endParaRPr lang="de-DE" sz="1800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276600" y="115888"/>
            <a:ext cx="2374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uk-UA" b="1" dirty="0">
                <a:solidFill>
                  <a:srgbClr val="006600"/>
                </a:solidFill>
              </a:rPr>
              <a:t>Якісні втрати</a:t>
            </a:r>
            <a:endParaRPr lang="de-DE" b="1" dirty="0">
              <a:solidFill>
                <a:srgbClr val="006600"/>
              </a:solidFill>
            </a:endParaRPr>
          </a:p>
        </p:txBody>
      </p:sp>
      <p:pic>
        <p:nvPicPr>
          <p:cNvPr id="11268" name="Picture 17" descr="Rueb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971550"/>
            <a:ext cx="11557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4998" name="Text Box 6"/>
          <p:cNvSpPr txBox="1">
            <a:spLocks noChangeArrowheads="1"/>
          </p:cNvSpPr>
          <p:nvPr/>
        </p:nvSpPr>
        <p:spPr bwMode="auto">
          <a:xfrm>
            <a:off x="868363" y="4422775"/>
            <a:ext cx="773588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uk-UA" dirty="0"/>
              <a:t>Маса буряків</a:t>
            </a:r>
            <a:r>
              <a:rPr lang="pl-PL" dirty="0"/>
              <a:t>:</a:t>
            </a:r>
            <a:r>
              <a:rPr lang="de-DE" dirty="0"/>
              <a:t>	        </a:t>
            </a:r>
            <a:r>
              <a:rPr lang="pl-PL" dirty="0"/>
              <a:t>		   </a:t>
            </a:r>
            <a:r>
              <a:rPr lang="de-DE" b="1" dirty="0">
                <a:solidFill>
                  <a:srgbClr val="006600"/>
                </a:solidFill>
              </a:rPr>
              <a:t>„</a:t>
            </a:r>
            <a:r>
              <a:rPr lang="uk-UA" b="1" dirty="0">
                <a:solidFill>
                  <a:srgbClr val="006600"/>
                </a:solidFill>
              </a:rPr>
              <a:t>додаткова врожайність</a:t>
            </a:r>
            <a:r>
              <a:rPr lang="pl-PL" b="1" dirty="0">
                <a:solidFill>
                  <a:srgbClr val="006600"/>
                </a:solidFill>
              </a:rPr>
              <a:t>”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b="1" dirty="0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uk-UA" dirty="0"/>
              <a:t>Вихід цукру та </a:t>
            </a:r>
            <a:r>
              <a:rPr lang="uk-UA" dirty="0" err="1"/>
              <a:t>мелясоутворення</a:t>
            </a:r>
            <a:r>
              <a:rPr lang="pl-PL" dirty="0"/>
              <a:t>:  </a:t>
            </a:r>
            <a:r>
              <a:rPr lang="uk-UA" b="1" dirty="0">
                <a:solidFill>
                  <a:srgbClr val="FF0000"/>
                </a:solidFill>
              </a:rPr>
              <a:t>дуже погіршення якості</a:t>
            </a:r>
            <a:endParaRPr lang="de-DE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dirty="0"/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7" name="Picture 11" descr="P&amp;L-Logo Farbe mitt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5724525" y="2349500"/>
            <a:ext cx="3024188" cy="115093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250825" y="1330325"/>
            <a:ext cx="730674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de-DE" sz="1800" b="1" dirty="0"/>
              <a:t>1. </a:t>
            </a:r>
            <a:r>
              <a:rPr lang="ru-RU" sz="1800" b="1" dirty="0" err="1"/>
              <a:t>Зі</a:t>
            </a:r>
            <a:r>
              <a:rPr lang="ru-RU" sz="1800" b="1" dirty="0"/>
              <a:t> </a:t>
            </a:r>
            <a:r>
              <a:rPr lang="ru-RU" sz="1800" b="1" dirty="0" err="1"/>
              <a:t>збільшенням</a:t>
            </a:r>
            <a:r>
              <a:rPr lang="ru-RU" sz="1800" b="1" dirty="0"/>
              <a:t> </a:t>
            </a:r>
            <a:r>
              <a:rPr lang="ru-RU" sz="1800" b="1" dirty="0" err="1"/>
              <a:t>врожайності</a:t>
            </a:r>
            <a:r>
              <a:rPr lang="ru-RU" sz="1800" b="1" dirty="0"/>
              <a:t> </a:t>
            </a:r>
            <a:r>
              <a:rPr lang="ru-RU" sz="1800" b="1" dirty="0" err="1"/>
              <a:t>зростають</a:t>
            </a:r>
            <a:r>
              <a:rPr lang="ru-RU" sz="1800" b="1" dirty="0"/>
              <a:t> і </a:t>
            </a:r>
            <a:r>
              <a:rPr lang="ru-RU" sz="1800" b="1" dirty="0" err="1"/>
              <a:t>абсолютні</a:t>
            </a:r>
            <a:r>
              <a:rPr lang="ru-RU" sz="1800" b="1" dirty="0"/>
              <a:t> втрати!</a:t>
            </a:r>
            <a:endParaRPr lang="de-DE" sz="1800" b="1" dirty="0"/>
          </a:p>
        </p:txBody>
      </p:sp>
      <p:sp>
        <p:nvSpPr>
          <p:cNvPr id="205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771775" y="188913"/>
            <a:ext cx="3529013" cy="4905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dirty="0">
                <a:solidFill>
                  <a:srgbClr val="006600"/>
                </a:solidFill>
              </a:rPr>
              <a:t>Втрати під час збирання</a:t>
            </a:r>
            <a:endParaRPr lang="de-DE" dirty="0">
              <a:solidFill>
                <a:srgbClr val="006600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5867400" y="2205038"/>
            <a:ext cx="3168650" cy="10795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8" name="Picture 11" descr="P&amp;L-Logo Farbe mitt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  <p:graphicFrame>
        <p:nvGraphicFramePr>
          <p:cNvPr id="12" name="Objekt 2">
            <a:extLst>
              <a:ext uri="{FF2B5EF4-FFF2-40B4-BE49-F238E27FC236}">
                <a16:creationId xmlns:a16="http://schemas.microsoft.com/office/drawing/2014/main" id="{7490DD80-A1A3-FB8C-3ECA-00C34CF04A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915594"/>
              </p:ext>
            </p:extLst>
          </p:nvPr>
        </p:nvGraphicFramePr>
        <p:xfrm>
          <a:off x="387392" y="2615754"/>
          <a:ext cx="82931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810170" imgH="733296" progId="Excel.Sheet.8">
                  <p:embed/>
                </p:oleObj>
              </mc:Choice>
              <mc:Fallback>
                <p:oleObj name="Worksheet" r:id="rId3" imgW="5810170" imgH="733296" progId="Excel.Sheet.8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92" y="2615754"/>
                        <a:ext cx="8293100" cy="1041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5724525" y="2349500"/>
            <a:ext cx="3024188" cy="115093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771775" y="188913"/>
            <a:ext cx="3529013" cy="4905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dirty="0">
                <a:solidFill>
                  <a:srgbClr val="006600"/>
                </a:solidFill>
              </a:rPr>
              <a:t>Втрати під час збирання</a:t>
            </a:r>
            <a:endParaRPr lang="de-DE" dirty="0">
              <a:solidFill>
                <a:srgbClr val="006600"/>
              </a:solidFill>
            </a:endParaRP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1187450" y="765175"/>
            <a:ext cx="518725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buFontTx/>
              <a:buNone/>
            </a:pPr>
            <a:r>
              <a:rPr lang="ru-RU" sz="1800" b="1" dirty="0"/>
              <a:t>Втрати по </a:t>
            </a:r>
            <a:r>
              <a:rPr lang="ru-RU" sz="1800" b="1" dirty="0" err="1"/>
              <a:t>сьогоднішніх</a:t>
            </a:r>
            <a:r>
              <a:rPr lang="ru-RU" sz="1800" b="1" dirty="0"/>
              <a:t> </a:t>
            </a:r>
            <a:r>
              <a:rPr lang="ru-RU" sz="1800" b="1" dirty="0" err="1"/>
              <a:t>цінах</a:t>
            </a:r>
            <a:r>
              <a:rPr lang="ru-RU" sz="1800" b="1" dirty="0"/>
              <a:t> </a:t>
            </a:r>
            <a:r>
              <a:rPr lang="ru-RU" sz="1800" b="1" dirty="0" err="1"/>
              <a:t>значно</a:t>
            </a:r>
            <a:r>
              <a:rPr lang="ru-RU" sz="1800" b="1" dirty="0"/>
              <a:t> </a:t>
            </a:r>
            <a:r>
              <a:rPr lang="ru-RU" sz="1800" b="1" dirty="0" err="1"/>
              <a:t>вищі</a:t>
            </a:r>
            <a:r>
              <a:rPr lang="ru-RU" sz="1800" b="1" dirty="0"/>
              <a:t> </a:t>
            </a:r>
            <a:r>
              <a:rPr lang="de-DE" sz="1800" b="1" dirty="0"/>
              <a:t>!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5867400" y="1773238"/>
            <a:ext cx="3097213" cy="10795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688008"/>
              </p:ext>
            </p:extLst>
          </p:nvPr>
        </p:nvGraphicFramePr>
        <p:xfrm>
          <a:off x="541312" y="1781410"/>
          <a:ext cx="8280426" cy="3252674"/>
        </p:xfrm>
        <a:graphic>
          <a:graphicData uri="http://schemas.openxmlformats.org/drawingml/2006/table">
            <a:tbl>
              <a:tblPr/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5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25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2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0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4395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Врожайність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t/ha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% </a:t>
                      </a: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Втрат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Кількість втрат 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t/ha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318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155"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Раніше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2,</a:t>
                      </a:r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081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957">
                <a:tc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3,</a:t>
                      </a:r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4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155"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Сьогодні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l" fontAlgn="b"/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6,</a:t>
                      </a:r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</a:t>
                      </a:r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Євро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300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Євро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92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95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9,</a:t>
                      </a:r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</a:t>
                      </a:r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Євро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450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Євро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95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562" marR="8562" marT="85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AutoShape 148"/>
          <p:cNvSpPr>
            <a:spLocks/>
          </p:cNvSpPr>
          <p:nvPr/>
        </p:nvSpPr>
        <p:spPr bwMode="auto">
          <a:xfrm flipH="1">
            <a:off x="1476375" y="3068638"/>
            <a:ext cx="358775" cy="1584325"/>
          </a:xfrm>
          <a:prstGeom prst="rightBrace">
            <a:avLst>
              <a:gd name="adj1" fmla="val 25187"/>
              <a:gd name="adj2" fmla="val 47134"/>
            </a:avLst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pl-PL" sz="1800" b="1">
              <a:solidFill>
                <a:srgbClr val="FF3300"/>
              </a:solidFill>
            </a:endParaRPr>
          </a:p>
        </p:txBody>
      </p:sp>
      <p:sp>
        <p:nvSpPr>
          <p:cNvPr id="14" name="Oval 219"/>
          <p:cNvSpPr>
            <a:spLocks noChangeArrowheads="1"/>
          </p:cNvSpPr>
          <p:nvPr/>
        </p:nvSpPr>
        <p:spPr bwMode="auto">
          <a:xfrm>
            <a:off x="7524750" y="3213100"/>
            <a:ext cx="1296988" cy="180022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-118268" y="57523"/>
            <a:ext cx="2506662" cy="1660525"/>
            <a:chOff x="355" y="1253"/>
            <a:chExt cx="1743" cy="1079"/>
          </a:xfrm>
        </p:grpSpPr>
        <p:pic>
          <p:nvPicPr>
            <p:cNvPr id="11" name="Picture 11" descr="P&amp;L-Logo Farbe mitt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2" y="1253"/>
              <a:ext cx="7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55" y="1933"/>
              <a:ext cx="174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de-DE" sz="1600" dirty="0">
                  <a:solidFill>
                    <a:schemeClr val="accent2"/>
                  </a:solidFill>
                </a:rPr>
                <a:t> </a:t>
              </a:r>
              <a:endParaRPr lang="de-DE" sz="1600" dirty="0"/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796" y="2112"/>
              <a:ext cx="128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de-DE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984375"/>
            <a:ext cx="8783637" cy="1949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179388" y="2943225"/>
            <a:ext cx="8856662" cy="5048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dirty="0">
                <a:solidFill>
                  <a:srgbClr val="006600"/>
                </a:solidFill>
              </a:rPr>
              <a:t>Втрати під час збору </a:t>
            </a:r>
            <a:r>
              <a:rPr lang="pl-PL" dirty="0">
                <a:solidFill>
                  <a:srgbClr val="006600"/>
                </a:solidFill>
              </a:rPr>
              <a:t>(</a:t>
            </a:r>
            <a:r>
              <a:rPr lang="uk-UA" dirty="0">
                <a:solidFill>
                  <a:srgbClr val="006600"/>
                </a:solidFill>
              </a:rPr>
              <a:t>цілі буряки</a:t>
            </a:r>
            <a:r>
              <a:rPr lang="pl-PL" dirty="0">
                <a:solidFill>
                  <a:srgbClr val="006600"/>
                </a:solidFill>
              </a:rPr>
              <a:t>)</a:t>
            </a:r>
            <a:endParaRPr lang="de-DE" dirty="0">
              <a:solidFill>
                <a:srgbClr val="006600"/>
              </a:solidFill>
            </a:endParaRPr>
          </a:p>
        </p:txBody>
      </p:sp>
      <p:graphicFrame>
        <p:nvGraphicFramePr>
          <p:cNvPr id="664588" name="Object 12"/>
          <p:cNvGraphicFramePr>
            <a:graphicFrameLocks noGrp="1" noChangeAspect="1"/>
          </p:cNvGraphicFramePr>
          <p:nvPr>
            <p:ph idx="1"/>
          </p:nvPr>
        </p:nvGraphicFramePr>
        <p:xfrm>
          <a:off x="3492500" y="4221163"/>
          <a:ext cx="3814763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7772400" imgH="4114800" progId="MSGraph.Chart.8">
                  <p:embed followColorScheme="full"/>
                </p:oleObj>
              </mc:Choice>
              <mc:Fallback>
                <p:oleObj name="Chart" r:id="rId3" imgW="7772400" imgH="4114800" progId="MSGraph.Chart.8">
                  <p:embed followColorScheme="full"/>
                  <p:pic>
                    <p:nvPicPr>
                      <p:cNvPr id="0" name="Object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4221163"/>
                        <a:ext cx="3814763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4590" name="Text Box 14"/>
          <p:cNvSpPr txBox="1">
            <a:spLocks noChangeArrowheads="1"/>
          </p:cNvSpPr>
          <p:nvPr/>
        </p:nvSpPr>
        <p:spPr bwMode="auto">
          <a:xfrm>
            <a:off x="3924300" y="6165850"/>
            <a:ext cx="464343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uk-UA" sz="1200" b="1" dirty="0"/>
              <a:t>Втрати цілих буряків на практиці</a:t>
            </a:r>
            <a:endParaRPr lang="de-DE" sz="1200" b="1" dirty="0"/>
          </a:p>
          <a:p>
            <a:pPr>
              <a:spcBef>
                <a:spcPct val="50000"/>
              </a:spcBef>
              <a:buFontTx/>
              <a:buNone/>
            </a:pPr>
            <a:r>
              <a:rPr lang="de-DE" sz="900" dirty="0"/>
              <a:t>(R. </a:t>
            </a:r>
            <a:r>
              <a:rPr lang="de-DE" sz="900" dirty="0" err="1"/>
              <a:t>Limb</a:t>
            </a:r>
            <a:r>
              <a:rPr lang="de-DE" sz="900" dirty="0"/>
              <a:t>, British Sugar, 2008)</a:t>
            </a:r>
          </a:p>
        </p:txBody>
      </p:sp>
      <p:pic>
        <p:nvPicPr>
          <p:cNvPr id="66459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4365625"/>
            <a:ext cx="268922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4592" name="Text Box 16"/>
          <p:cNvSpPr txBox="1">
            <a:spLocks noChangeArrowheads="1"/>
          </p:cNvSpPr>
          <p:nvPr/>
        </p:nvSpPr>
        <p:spPr bwMode="auto">
          <a:xfrm>
            <a:off x="2465388" y="6165850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de-DE" sz="900"/>
              <a:t>Foto: IRS. 2009 </a:t>
            </a:r>
          </a:p>
        </p:txBody>
      </p:sp>
      <p:sp>
        <p:nvSpPr>
          <p:cNvPr id="664593" name="Oval 17"/>
          <p:cNvSpPr>
            <a:spLocks noChangeArrowheads="1"/>
          </p:cNvSpPr>
          <p:nvPr/>
        </p:nvSpPr>
        <p:spPr bwMode="auto">
          <a:xfrm>
            <a:off x="4572000" y="1989138"/>
            <a:ext cx="1296988" cy="208915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6432550" y="5105400"/>
            <a:ext cx="684213" cy="180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pl-PL" sz="1050" b="1" dirty="0">
                <a:latin typeface="Calibri" pitchFamily="34" charset="0"/>
              </a:rPr>
              <a:t>średnia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426200" y="5272088"/>
            <a:ext cx="800100" cy="180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pl-PL" sz="1050" b="1" dirty="0">
                <a:latin typeface="Calibri" pitchFamily="34" charset="0"/>
              </a:rPr>
              <a:t>złe 20 %</a:t>
            </a:r>
          </a:p>
        </p:txBody>
      </p:sp>
      <p:sp>
        <p:nvSpPr>
          <p:cNvPr id="3084" name="pole tekstowe 12"/>
          <p:cNvSpPr txBox="1">
            <a:spLocks noChangeArrowheads="1"/>
          </p:cNvSpPr>
          <p:nvPr/>
        </p:nvSpPr>
        <p:spPr bwMode="auto">
          <a:xfrm rot="16200000">
            <a:off x="2855369" y="5116125"/>
            <a:ext cx="1550489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uk-UA" sz="1200" b="1" dirty="0">
                <a:latin typeface="Times New Roman" pitchFamily="18" charset="0"/>
                <a:cs typeface="Times New Roman" pitchFamily="18" charset="0"/>
              </a:rPr>
              <a:t>Втрати буряків</a:t>
            </a:r>
            <a:r>
              <a:rPr lang="pl-PL" sz="1200" b="1" dirty="0">
                <a:latin typeface="Times New Roman" pitchFamily="18" charset="0"/>
                <a:cs typeface="Times New Roman" pitchFamily="18" charset="0"/>
              </a:rPr>
              <a:t> t/ha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C75E08-EEC6-2FF5-1D3F-5CA06B78A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22" y="84390"/>
            <a:ext cx="1066892" cy="9144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4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4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64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4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6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6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64588" grpId="0"/>
      <p:bldP spid="664590" grpId="0"/>
      <p:bldP spid="664592" grpId="0"/>
      <p:bldP spid="6645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984375"/>
            <a:ext cx="8783637" cy="1949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179388" y="2943225"/>
            <a:ext cx="8856662" cy="5048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410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uk-UA" dirty="0">
                <a:solidFill>
                  <a:srgbClr val="006600"/>
                </a:solidFill>
              </a:rPr>
              <a:t>Втрати під час збирання</a:t>
            </a:r>
            <a:r>
              <a:rPr lang="pl-PL" dirty="0">
                <a:solidFill>
                  <a:srgbClr val="006600"/>
                </a:solidFill>
              </a:rPr>
              <a:t> (</a:t>
            </a:r>
            <a:r>
              <a:rPr lang="uk-UA" dirty="0">
                <a:solidFill>
                  <a:srgbClr val="006600"/>
                </a:solidFill>
              </a:rPr>
              <a:t>обламування кореня</a:t>
            </a:r>
            <a:r>
              <a:rPr lang="pl-PL" dirty="0">
                <a:solidFill>
                  <a:srgbClr val="006600"/>
                </a:solidFill>
              </a:rPr>
              <a:t>)</a:t>
            </a:r>
            <a:endParaRPr lang="de-DE" dirty="0">
              <a:solidFill>
                <a:srgbClr val="006600"/>
              </a:solidFill>
            </a:endParaRPr>
          </a:p>
        </p:txBody>
      </p:sp>
      <p:sp>
        <p:nvSpPr>
          <p:cNvPr id="705541" name="Oval 5"/>
          <p:cNvSpPr>
            <a:spLocks noChangeArrowheads="1"/>
          </p:cNvSpPr>
          <p:nvPr/>
        </p:nvSpPr>
        <p:spPr bwMode="auto">
          <a:xfrm>
            <a:off x="3130550" y="2060575"/>
            <a:ext cx="1296988" cy="208915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aphicFrame>
        <p:nvGraphicFramePr>
          <p:cNvPr id="705547" name="Object 11"/>
          <p:cNvGraphicFramePr>
            <a:graphicFrameLocks noChangeAspect="1"/>
          </p:cNvGraphicFramePr>
          <p:nvPr/>
        </p:nvGraphicFramePr>
        <p:xfrm>
          <a:off x="2195513" y="4076700"/>
          <a:ext cx="4032250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3" imgW="7772400" imgH="4114800" progId="MSGraph.Chart.8">
                  <p:embed followColorScheme="full"/>
                </p:oleObj>
              </mc:Choice>
              <mc:Fallback>
                <p:oleObj name="Diagramm" r:id="rId3" imgW="7772400" imgH="4114800" progId="MSGraph.Chart.8">
                  <p:embed followColorScheme="full"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4076700"/>
                        <a:ext cx="4032250" cy="213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5548" name="Text Box 12"/>
          <p:cNvSpPr txBox="1">
            <a:spLocks noChangeArrowheads="1"/>
          </p:cNvSpPr>
          <p:nvPr/>
        </p:nvSpPr>
        <p:spPr bwMode="auto">
          <a:xfrm>
            <a:off x="2376488" y="6165850"/>
            <a:ext cx="4859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de-DE" sz="1200" b="1" dirty="0"/>
              <a:t> </a:t>
            </a:r>
            <a:r>
              <a:rPr lang="uk-UA" sz="1200" b="1" dirty="0"/>
              <a:t>Обламування кореня на практиці</a:t>
            </a:r>
            <a:r>
              <a:rPr lang="de-DE" sz="1400" b="1" dirty="0"/>
              <a:t>   </a:t>
            </a:r>
            <a:r>
              <a:rPr lang="de-DE" sz="1400" dirty="0"/>
              <a:t>(</a:t>
            </a:r>
            <a:r>
              <a:rPr lang="de-DE" sz="900" dirty="0"/>
              <a:t>R. </a:t>
            </a:r>
            <a:r>
              <a:rPr lang="de-DE" sz="900" dirty="0" err="1"/>
              <a:t>Limb</a:t>
            </a:r>
            <a:r>
              <a:rPr lang="de-DE" sz="900" dirty="0"/>
              <a:t>, British Sugar, 2008)</a:t>
            </a:r>
          </a:p>
        </p:txBody>
      </p:sp>
      <p:pic>
        <p:nvPicPr>
          <p:cNvPr id="705549" name="Picture 19" descr="Ruebe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4508500"/>
            <a:ext cx="13525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pole tekstowe 8"/>
          <p:cNvSpPr txBox="1">
            <a:spLocks noChangeArrowheads="1"/>
          </p:cNvSpPr>
          <p:nvPr/>
        </p:nvSpPr>
        <p:spPr bwMode="auto">
          <a:xfrm rot="16200000">
            <a:off x="1559175" y="5116125"/>
            <a:ext cx="1550489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uk-UA" sz="1200" b="1" dirty="0">
                <a:latin typeface="Times New Roman" pitchFamily="18" charset="0"/>
                <a:cs typeface="Times New Roman" pitchFamily="18" charset="0"/>
              </a:rPr>
              <a:t>Втрати буряків</a:t>
            </a:r>
            <a:r>
              <a:rPr lang="pl-PL" sz="1200" b="1" dirty="0">
                <a:latin typeface="Times New Roman" pitchFamily="18" charset="0"/>
                <a:cs typeface="Times New Roman" pitchFamily="18" charset="0"/>
              </a:rPr>
              <a:t> t/ha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5318125" y="5029200"/>
            <a:ext cx="684213" cy="180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pl-PL" sz="1050" b="1" dirty="0">
                <a:latin typeface="Calibri" pitchFamily="34" charset="0"/>
              </a:rPr>
              <a:t>średnia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311775" y="5205413"/>
            <a:ext cx="800100" cy="180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pl-PL" sz="1050" b="1" dirty="0">
                <a:latin typeface="Calibri" pitchFamily="34" charset="0"/>
              </a:rPr>
              <a:t>złe 20 %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C9288E-A4BE-E586-5494-26A784869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8" y="133232"/>
            <a:ext cx="1066892" cy="9144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0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0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5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5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05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5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0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05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05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0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1" grpId="0" animBg="1"/>
      <p:bldOleChart spid="705547" grpId="0"/>
      <p:bldOleChart spid="705547" grpId="1"/>
      <p:bldP spid="705548" grpId="0"/>
      <p:bldP spid="705548" grpId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816</Words>
  <Application>Microsoft Office PowerPoint</Application>
  <PresentationFormat>Екран (4:3)</PresentationFormat>
  <Paragraphs>288</Paragraphs>
  <Slides>32</Slides>
  <Notes>11</Notes>
  <HiddenSlides>5</HiddenSlides>
  <MMClips>3</MMClips>
  <ScaleCrop>false</ScaleCrop>
  <HeadingPairs>
    <vt:vector size="10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Зв'язки</vt:lpstr>
      </vt:variant>
      <vt:variant>
        <vt:i4>1</vt:i4>
      </vt:variant>
      <vt:variant>
        <vt:lpstr>Вбудовані сервери OLE</vt:lpstr>
      </vt:variant>
      <vt:variant>
        <vt:i4>3</vt:i4>
      </vt:variant>
      <vt:variant>
        <vt:lpstr>Заголовки слайдів</vt:lpstr>
      </vt:variant>
      <vt:variant>
        <vt:i4>32</vt:i4>
      </vt:variant>
    </vt:vector>
  </HeadingPairs>
  <TitlesOfParts>
    <vt:vector size="41" baseType="lpstr">
      <vt:lpstr>Arial</vt:lpstr>
      <vt:lpstr>Calibri</vt:lpstr>
      <vt:lpstr>Czcionka tekstu podstawowego</vt:lpstr>
      <vt:lpstr>Times New Roman</vt:lpstr>
      <vt:lpstr>Standarddesign</vt:lpstr>
      <vt:lpstr>file:///C:\Users\grobelny\Documents\Moje%20dokumenty\Szkolenie%201819%20Września\Ocena%20zbioru%202011\Ocena%20zbioru%20%20Wlkp.%202011%20całość.xls!Tabela%20indywid!W28K10:W41K17</vt:lpstr>
      <vt:lpstr>Diagramm</vt:lpstr>
      <vt:lpstr>Аркуш Microsoft Excel 97–2003</vt:lpstr>
      <vt:lpstr>Діаграма Microsoft Graph</vt:lpstr>
      <vt:lpstr>Презентація PowerPoint</vt:lpstr>
      <vt:lpstr>Презентація PowerPoint</vt:lpstr>
      <vt:lpstr>Втрати при збиранні</vt:lpstr>
      <vt:lpstr>Які реальні втрати під час збору врожаю?</vt:lpstr>
      <vt:lpstr>Презентація PowerPoint</vt:lpstr>
      <vt:lpstr>Втрати під час збирання</vt:lpstr>
      <vt:lpstr>Втрати під час збирання</vt:lpstr>
      <vt:lpstr>Втрати під час збору (цілі буряки)</vt:lpstr>
      <vt:lpstr>Втрати під час збирання (обламування кореня)</vt:lpstr>
      <vt:lpstr>Де найбільші втрати, яких можна запобігти?</vt:lpstr>
      <vt:lpstr>Де найбільші втрати, яким можна запобігти?</vt:lpstr>
      <vt:lpstr>Де найбільші втрати, яким можна запобігти?</vt:lpstr>
      <vt:lpstr>Презентація PowerPoint</vt:lpstr>
      <vt:lpstr>Презентація PowerPoint</vt:lpstr>
      <vt:lpstr>Оцінка якості збирання за даними обслуговуючих компаній % оцінок з дефектами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Втрати при зберіганні</vt:lpstr>
      <vt:lpstr>Презентація PowerPoint</vt:lpstr>
      <vt:lpstr>Спільні зустрічі в полі з комбайнерами Польщі</vt:lpstr>
      <vt:lpstr>Презентація PowerPoint</vt:lpstr>
      <vt:lpstr>Презентація PowerPoint</vt:lpstr>
      <vt:lpstr>Презентація PowerPoint</vt:lpstr>
      <vt:lpstr>Не забувайте про техніку безпеки в полі !!</vt:lpstr>
      <vt:lpstr>Тренінг по збиранню буряків в полі</vt:lpstr>
      <vt:lpstr>Презентація PowerPoint</vt:lpstr>
      <vt:lpstr>Презентація PowerPoint</vt:lpstr>
    </vt:vector>
  </TitlesOfParts>
  <Company>Pfeifer &amp; Langen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Sinn der Zuckermarktordnung</dc:title>
  <dc:creator>Kobusch</dc:creator>
  <cp:lastModifiedBy>Роман Борисюк</cp:lastModifiedBy>
  <cp:revision>606</cp:revision>
  <cp:lastPrinted>2003-01-08T10:00:40Z</cp:lastPrinted>
  <dcterms:created xsi:type="dcterms:W3CDTF">2002-11-04T12:45:31Z</dcterms:created>
  <dcterms:modified xsi:type="dcterms:W3CDTF">2022-08-08T11:37:14Z</dcterms:modified>
</cp:coreProperties>
</file>