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DF155-5A43-96F2-D7E1-A4514689F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7F41421-2F92-D04C-6CC8-F124D88066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2D50A37-3996-8913-97ED-5CD282472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4B1E0C0-ABBA-67C1-D255-BF605ABF9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33595DD-C90C-044A-79E5-D87FDA8F2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D7B45D-F918-2FD7-35ED-3258D721A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9DEE54E-B848-65DC-AB8F-99160F62EA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6B60B73D-D92E-8FEB-138A-27CDD2D16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622C39B-8B4C-669C-9582-BBA103DFD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0E762C9-F626-43DA-7D9C-2A174758D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696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F33F7671-ADE4-81F2-94FA-40BF82E36D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DAF54B91-48FB-F32B-BC02-184A08BF5F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421B1E36-5158-A855-FEF2-4E6B4056C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981A473-E4B4-2001-E06D-0EFBC04C0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99D416D-4424-A099-2D20-1DE02777E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1675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B742A-1742-5934-5AA0-83DB9FE11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67B17A3-5732-9661-682E-A35956BA1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8B5E13-8EA7-88AB-3046-DC1BC9F8F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24C75AB-11CC-B866-E4D8-A44846BEF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B501CA0-BBFC-7997-69E4-E4FC01E90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690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221FBF-605E-67C5-1D95-6D53FCA97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2081CD0-FD3D-3220-DC97-2D6916C51D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A01757ED-6C92-D146-25E6-67D9F1A59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69B4370-319E-AC06-E016-C568C3C26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88A36D8-2874-6ACA-5F47-E258C88BB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900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282DDE-381D-1D07-4837-1D807C3DEC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DABF6C0-9559-2510-8EA7-9D59EA9971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182235F-BD6A-6622-8709-1B4C98CB6E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E8EFFD5-8F17-0BC9-5B96-0DD82B69B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65C97119-C843-B951-A516-67A490836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A2B01D64-34C7-F303-C9AF-0A5C50C01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8061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012E92-AF0F-5B25-9021-8FAD3A68C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8FE36E62-1F19-6F75-266A-D39282C52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1D6C270D-2E7F-7FD4-FCA8-F8EAA79C1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E9458A14-AE89-00FA-5AA9-355EE878D4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F5D8E370-30C7-A72B-0FA5-A4C30C2600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F9F72C51-30A0-2E63-3A0E-8C5A4700C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CB9B9D9F-5965-2CF1-516A-47344BAB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BF818FD3-7DB4-C883-F566-D0B920AA9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35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E80275-7A4D-B29B-F881-D5BADF5B7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E4CEAA9B-A880-2860-7EAE-032F6311C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9F808BB1-1F89-AF2C-31F2-A17745E19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C271C75A-FD23-BF1B-AFC7-5ED2FEB3C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346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117BB35F-939E-6DA9-F031-29A42D477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AE3F611A-8760-B68A-41C6-FC276DDCA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5C08ACB-D9BE-5175-3EFE-D2BAED7C9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044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30CEAD-8D30-EEAC-8CEC-CCF67EDFA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15BD0E-E4B1-65FF-E447-A1693B6B6A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44FE5A8E-151D-DAC4-5C32-8CE89EAECC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15D7554-BC6D-FB97-5CFD-468A3926C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DA3104EC-9A9E-C83C-C72D-8F6844CF6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F17D3241-2307-243D-7884-BA559B58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670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546133-1F64-9084-D480-C38161A51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5124BF1E-3DC7-141D-A6F1-F9C1B5EA36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E816719B-16C4-599D-B222-21FFCAC093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D2FBE29A-5BC4-4B55-ADA2-B28B773C2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5AEDF4FC-A0C1-7246-A765-F8722228F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A6F440A-A483-D047-4BD7-B9E7BD5DC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253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33E71899-27FA-F6AE-081E-F251C9D7B8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ru-RU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3E87D3EB-3A50-6485-FB83-0B6DC63B0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ru-RU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37AC04C-7D8E-0242-4D03-27908A0330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14CB9-0BA8-47F7-9F8C-7F39CD33B629}" type="datetimeFigureOut">
              <a:rPr lang="ru-RU" smtClean="0"/>
              <a:t>06.06.2022</a:t>
            </a:fld>
            <a:endParaRPr lang="ru-RU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8AF3F11-3AF0-3A10-5C9E-A53FF1F3AB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0550C42-6B99-2A30-EB7B-28983984A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D5E0F-26AE-4B11-AA9E-532DF75ECD3E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92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95A36D-BE0C-4047-5D88-7B05C3C83D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Планові схеми фунгіцидного захисту Цукрового буряку 2022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8891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1FB707-F64A-C9A4-EB48-B5D0F6F80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9634"/>
            <a:ext cx="10515600" cy="1325563"/>
          </a:xfrm>
        </p:spPr>
        <p:txBody>
          <a:bodyPr/>
          <a:lstStyle/>
          <a:p>
            <a:r>
              <a:rPr lang="uk-UA" dirty="0"/>
              <a:t>Результати дослідження стійкості штамів церкоспорозу до </a:t>
            </a:r>
            <a:r>
              <a:rPr lang="uk-UA" dirty="0" err="1"/>
              <a:t>д.р</a:t>
            </a:r>
            <a:r>
              <a:rPr lang="uk-UA" dirty="0"/>
              <a:t>. фунгіцидів (2021 р)</a:t>
            </a: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61D5BCD-3F27-AA60-DAF0-20056B7972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803" y="1515197"/>
            <a:ext cx="7698379" cy="520126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DACEE43-A697-3F23-8A53-8001AD0007B2}"/>
              </a:ext>
            </a:extLst>
          </p:cNvPr>
          <p:cNvSpPr txBox="1"/>
          <p:nvPr/>
        </p:nvSpPr>
        <p:spPr>
          <a:xfrm>
            <a:off x="8174182" y="1515197"/>
            <a:ext cx="384232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arenR"/>
            </a:pPr>
            <a:r>
              <a:rPr lang="uk-UA" dirty="0" err="1"/>
              <a:t>Стробілурини</a:t>
            </a:r>
            <a:r>
              <a:rPr lang="uk-UA" dirty="0"/>
              <a:t> не забезпечують жодного контролю Церкоспороз, хоч і мають бічний ефект «озеленення» на Цукровому буряку</a:t>
            </a:r>
          </a:p>
          <a:p>
            <a:pPr marL="342900" indent="-342900" algn="just">
              <a:buAutoNum type="arabicParenR"/>
            </a:pPr>
            <a:endParaRPr lang="uk-UA" dirty="0"/>
          </a:p>
          <a:p>
            <a:pPr marL="342900" indent="-342900" algn="just">
              <a:buAutoNum type="arabicParenR"/>
            </a:pPr>
            <a:r>
              <a:rPr lang="uk-UA" dirty="0" err="1"/>
              <a:t>Пропіконазол</a:t>
            </a:r>
            <a:r>
              <a:rPr lang="uk-UA" dirty="0"/>
              <a:t> швидко втратив </a:t>
            </a:r>
            <a:r>
              <a:rPr lang="uk-UA" dirty="0" err="1"/>
              <a:t>ефективніть</a:t>
            </a:r>
            <a:r>
              <a:rPr lang="uk-UA" dirty="0"/>
              <a:t>, адаптація досить висока за 1 рік</a:t>
            </a:r>
          </a:p>
          <a:p>
            <a:pPr marL="342900" indent="-342900" algn="just">
              <a:buAutoNum type="arabicParenR"/>
            </a:pPr>
            <a:endParaRPr lang="uk-UA" dirty="0"/>
          </a:p>
          <a:p>
            <a:pPr marL="342900" indent="-342900" algn="just">
              <a:buAutoNum type="arabicParenR"/>
            </a:pPr>
            <a:r>
              <a:rPr lang="uk-UA" dirty="0"/>
              <a:t>Штами з різних регіонів мають різні рівні набутої стійкості</a:t>
            </a:r>
          </a:p>
          <a:p>
            <a:pPr marL="342900" indent="-342900" algn="just">
              <a:buAutoNum type="arabicParenR"/>
            </a:pPr>
            <a:endParaRPr lang="uk-UA" dirty="0"/>
          </a:p>
          <a:p>
            <a:pPr marL="342900" indent="-342900" algn="just">
              <a:buAutoNum type="arabicParenR"/>
            </a:pPr>
            <a:r>
              <a:rPr lang="uk-UA" dirty="0"/>
              <a:t>Ефективність </a:t>
            </a:r>
            <a:r>
              <a:rPr lang="uk-UA" dirty="0" err="1"/>
              <a:t>д.р</a:t>
            </a:r>
            <a:r>
              <a:rPr lang="uk-UA" dirty="0"/>
              <a:t>. слід розглядати в наступному порядку:</a:t>
            </a:r>
          </a:p>
          <a:p>
            <a:pPr marL="342900" indent="-342900" algn="just">
              <a:buAutoNum type="arabicParenR"/>
            </a:pPr>
            <a:endParaRPr lang="uk-UA" dirty="0"/>
          </a:p>
          <a:p>
            <a:pPr algn="just"/>
            <a:r>
              <a:rPr lang="uk-UA" dirty="0"/>
              <a:t>    </a:t>
            </a:r>
            <a:r>
              <a:rPr lang="uk-UA" dirty="0" err="1"/>
              <a:t>Епоксі</a:t>
            </a:r>
            <a:r>
              <a:rPr lang="uk-UA" dirty="0"/>
              <a:t> </a:t>
            </a:r>
            <a:r>
              <a:rPr lang="en-US" dirty="0"/>
              <a:t>&gt;</a:t>
            </a:r>
            <a:r>
              <a:rPr lang="uk-UA" dirty="0"/>
              <a:t> </a:t>
            </a:r>
            <a:r>
              <a:rPr lang="uk-UA" dirty="0" err="1"/>
              <a:t>Ципро</a:t>
            </a:r>
            <a:r>
              <a:rPr lang="uk-UA" dirty="0"/>
              <a:t> </a:t>
            </a:r>
            <a:r>
              <a:rPr lang="en-US" dirty="0"/>
              <a:t>&gt;</a:t>
            </a:r>
            <a:r>
              <a:rPr lang="uk-UA" dirty="0"/>
              <a:t> </a:t>
            </a:r>
            <a:r>
              <a:rPr lang="uk-UA" dirty="0" err="1"/>
              <a:t>Протіо</a:t>
            </a:r>
            <a:r>
              <a:rPr lang="uk-UA" dirty="0"/>
              <a:t> </a:t>
            </a:r>
            <a:r>
              <a:rPr lang="en-US" dirty="0"/>
              <a:t>&gt;</a:t>
            </a:r>
            <a:r>
              <a:rPr lang="uk-UA" dirty="0"/>
              <a:t> </a:t>
            </a:r>
            <a:r>
              <a:rPr lang="uk-UA" dirty="0" err="1"/>
              <a:t>Дифено</a:t>
            </a:r>
            <a:endParaRPr lang="uk-UA" dirty="0"/>
          </a:p>
          <a:p>
            <a:pPr algn="just"/>
            <a:r>
              <a:rPr lang="uk-UA" dirty="0"/>
              <a:t>	</a:t>
            </a:r>
            <a:r>
              <a:rPr lang="en-US" dirty="0"/>
              <a:t> &gt;</a:t>
            </a:r>
            <a:r>
              <a:rPr lang="uk-UA" dirty="0"/>
              <a:t> </a:t>
            </a:r>
            <a:r>
              <a:rPr lang="uk-UA" dirty="0" err="1"/>
              <a:t>Пропі</a:t>
            </a:r>
            <a:r>
              <a:rPr lang="uk-UA" dirty="0"/>
              <a:t> ….</a:t>
            </a:r>
            <a:r>
              <a:rPr lang="uk-UA" dirty="0" err="1"/>
              <a:t>Тетрата</a:t>
            </a:r>
            <a:r>
              <a:rPr lang="uk-UA" dirty="0"/>
              <a:t>…..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403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8F9102-34E9-A607-3A2E-B86740C17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114"/>
            <a:ext cx="10515600" cy="1325563"/>
          </a:xfrm>
        </p:spPr>
        <p:txBody>
          <a:bodyPr/>
          <a:lstStyle/>
          <a:p>
            <a:r>
              <a:rPr lang="uk-UA" dirty="0"/>
              <a:t>Рекомендована схема:</a:t>
            </a:r>
            <a:br>
              <a:rPr lang="uk-UA" dirty="0"/>
            </a:br>
            <a:r>
              <a:rPr lang="uk-UA" dirty="0"/>
              <a:t>Сокаль/Чортків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53464F1-5356-BE44-8C58-8ADF08CA6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922" y="1408676"/>
            <a:ext cx="11211370" cy="523140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uk-UA" sz="1700" b="1" dirty="0"/>
              <a:t>При появі перших ознак ураження (3-5 листків на 100 рослин з ознаками церкоспорозу) (орієнтовно 20-30.06)</a:t>
            </a:r>
            <a:r>
              <a:rPr lang="uk-UA" sz="1700" dirty="0"/>
              <a:t> 	</a:t>
            </a:r>
          </a:p>
          <a:p>
            <a:pPr marL="0" indent="0">
              <a:buNone/>
            </a:pPr>
            <a:r>
              <a:rPr lang="uk-UA" sz="1700" dirty="0"/>
              <a:t>	</a:t>
            </a:r>
            <a:r>
              <a:rPr lang="uk-UA" sz="1700" dirty="0" err="1"/>
              <a:t>Рекс</a:t>
            </a:r>
            <a:r>
              <a:rPr lang="uk-UA" sz="1700" dirty="0"/>
              <a:t> </a:t>
            </a:r>
            <a:r>
              <a:rPr lang="uk-UA" sz="1700" dirty="0" err="1"/>
              <a:t>Дуо</a:t>
            </a:r>
            <a:r>
              <a:rPr lang="uk-UA" sz="1700" dirty="0"/>
              <a:t> – 0,65-0,7 л/га (</a:t>
            </a:r>
            <a:r>
              <a:rPr lang="uk-UA" sz="1700" dirty="0" err="1"/>
              <a:t>Епоксіконазол</a:t>
            </a:r>
            <a:r>
              <a:rPr lang="uk-UA" sz="1700" dirty="0"/>
              <a:t> – 120 г </a:t>
            </a:r>
            <a:r>
              <a:rPr lang="uk-UA" sz="1700" dirty="0" err="1"/>
              <a:t>д.р</a:t>
            </a:r>
            <a:r>
              <a:rPr lang="uk-UA" sz="1700" dirty="0"/>
              <a:t>./га) </a:t>
            </a:r>
          </a:p>
          <a:p>
            <a:pPr marL="0" indent="0">
              <a:buNone/>
            </a:pPr>
            <a:r>
              <a:rPr lang="uk-UA" sz="1700" dirty="0"/>
              <a:t>або 	</a:t>
            </a:r>
            <a:r>
              <a:rPr lang="uk-UA" sz="1700" dirty="0" err="1"/>
              <a:t>Рекс</a:t>
            </a:r>
            <a:r>
              <a:rPr lang="uk-UA" sz="1700" dirty="0"/>
              <a:t> Плюс – 1,3 л/га</a:t>
            </a:r>
          </a:p>
          <a:p>
            <a:pPr marL="0" indent="0">
              <a:buNone/>
            </a:pPr>
            <a:r>
              <a:rPr lang="uk-UA" sz="1700" dirty="0"/>
              <a:t>       	+ </a:t>
            </a:r>
            <a:r>
              <a:rPr lang="uk-UA" sz="1700" dirty="0" err="1"/>
              <a:t>Медян</a:t>
            </a:r>
            <a:r>
              <a:rPr lang="uk-UA" sz="1700" dirty="0"/>
              <a:t> Екстра – 1,8-2,0 л/га</a:t>
            </a:r>
          </a:p>
          <a:p>
            <a:pPr marL="0" indent="0">
              <a:buNone/>
            </a:pPr>
            <a:r>
              <a:rPr lang="uk-UA" sz="1700" dirty="0"/>
              <a:t>	</a:t>
            </a:r>
            <a:r>
              <a:rPr lang="ru-RU" sz="1700" b="0" i="0" u="none" strike="noStrike" dirty="0" err="1">
                <a:solidFill>
                  <a:srgbClr val="000000"/>
                </a:solidFill>
                <a:effectLst/>
              </a:rPr>
              <a:t>Ріпо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 (аналоги) + Супер-Мачо</a:t>
            </a:r>
            <a:r>
              <a:rPr lang="ru-RU" sz="1700" dirty="0"/>
              <a:t> 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ru-RU" sz="1700" dirty="0"/>
              <a:t> 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ru-RU" sz="1700" dirty="0"/>
              <a:t> 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0,7+0,1 </a:t>
            </a:r>
            <a:r>
              <a:rPr lang="uk-UA" sz="1700" dirty="0"/>
              <a:t>л/га</a:t>
            </a:r>
            <a:endParaRPr lang="ru-RU" sz="1700" dirty="0"/>
          </a:p>
          <a:p>
            <a:pPr marL="0" indent="0">
              <a:buNone/>
            </a:pPr>
            <a:endParaRPr lang="uk-UA" sz="1700" dirty="0"/>
          </a:p>
          <a:p>
            <a:pPr marL="514350" indent="-514350">
              <a:buFont typeface="+mj-lt"/>
              <a:buAutoNum type="arabicParenR" startAt="2"/>
            </a:pPr>
            <a:r>
              <a:rPr lang="uk-UA" sz="1700" b="1" dirty="0"/>
              <a:t>Через 18-20 днів від попереднього обробітку або раніше за умови сприятливих умов і активного поширення церкоспорозу, не швидше 14 днів від попереднього обробітку</a:t>
            </a:r>
            <a:r>
              <a:rPr lang="uk-UA" sz="1700" dirty="0"/>
              <a:t> 	</a:t>
            </a:r>
          </a:p>
          <a:p>
            <a:pPr marL="0" indent="0">
              <a:buNone/>
            </a:pPr>
            <a:r>
              <a:rPr lang="uk-UA" sz="1700" dirty="0"/>
              <a:t>	</a:t>
            </a:r>
            <a:r>
              <a:rPr lang="uk-UA" sz="1700" dirty="0" err="1"/>
              <a:t>Альто</a:t>
            </a:r>
            <a:r>
              <a:rPr lang="uk-UA" sz="1700" dirty="0"/>
              <a:t> супер (аналоги) – 1 л/га (</a:t>
            </a:r>
            <a:r>
              <a:rPr lang="uk-UA" sz="1700" dirty="0" err="1"/>
              <a:t>Ципроконазол</a:t>
            </a:r>
            <a:r>
              <a:rPr lang="uk-UA" sz="1700" dirty="0"/>
              <a:t> – 80 </a:t>
            </a:r>
            <a:r>
              <a:rPr lang="uk-UA" sz="1700" dirty="0" err="1"/>
              <a:t>д.р</a:t>
            </a:r>
            <a:r>
              <a:rPr lang="uk-UA" sz="1700" dirty="0"/>
              <a:t>./га)</a:t>
            </a:r>
          </a:p>
          <a:p>
            <a:pPr marL="0" indent="0">
              <a:buNone/>
            </a:pPr>
            <a:r>
              <a:rPr lang="uk-UA" sz="1700" dirty="0"/>
              <a:t>	або </a:t>
            </a:r>
            <a:r>
              <a:rPr lang="uk-UA" sz="1700" dirty="0" err="1"/>
              <a:t>Альто</a:t>
            </a:r>
            <a:r>
              <a:rPr lang="uk-UA" sz="1700" dirty="0"/>
              <a:t> – 0,4 л/га</a:t>
            </a:r>
          </a:p>
          <a:p>
            <a:pPr marL="0" indent="0">
              <a:buNone/>
            </a:pPr>
            <a:r>
              <a:rPr lang="uk-UA" sz="1700" dirty="0"/>
              <a:t>       	+ Спліт (аналоги) – 0,5 л/га (</a:t>
            </a:r>
            <a:r>
              <a:rPr lang="uk-UA" sz="1700" dirty="0" err="1"/>
              <a:t>Дифеноконазол</a:t>
            </a:r>
            <a:r>
              <a:rPr lang="uk-UA" sz="1700" dirty="0"/>
              <a:t> – 120 </a:t>
            </a:r>
            <a:r>
              <a:rPr lang="uk-UA" sz="1700" dirty="0" err="1"/>
              <a:t>д.р</a:t>
            </a:r>
            <a:r>
              <a:rPr lang="uk-UA" sz="1700" dirty="0"/>
              <a:t>./га)</a:t>
            </a:r>
          </a:p>
          <a:p>
            <a:pPr marL="0" indent="0">
              <a:buNone/>
            </a:pPr>
            <a:r>
              <a:rPr lang="uk-UA" sz="1700" dirty="0"/>
              <a:t>       	+ </a:t>
            </a:r>
            <a:r>
              <a:rPr lang="uk-UA" sz="1700" dirty="0" err="1"/>
              <a:t>Медян</a:t>
            </a:r>
            <a:r>
              <a:rPr lang="uk-UA" sz="1700" dirty="0"/>
              <a:t> Екстра – 1,8-2,0 л/га</a:t>
            </a:r>
          </a:p>
          <a:p>
            <a:pPr marL="0" indent="0">
              <a:buNone/>
            </a:pPr>
            <a:r>
              <a:rPr lang="uk-UA" sz="1700" dirty="0"/>
              <a:t>	</a:t>
            </a:r>
            <a:r>
              <a:rPr lang="ru-RU" sz="1700" b="0" i="0" u="none" strike="noStrike" dirty="0" err="1">
                <a:solidFill>
                  <a:srgbClr val="000000"/>
                </a:solidFill>
                <a:effectLst/>
              </a:rPr>
              <a:t>Ріпо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 (аналоги) + Супер-Мачо</a:t>
            </a:r>
            <a:r>
              <a:rPr lang="ru-RU" sz="1700" dirty="0"/>
              <a:t> 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ru-RU" sz="1700" dirty="0"/>
              <a:t> 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ru-RU" sz="1700" dirty="0"/>
              <a:t> 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0,7+0,1 </a:t>
            </a:r>
            <a:r>
              <a:rPr lang="uk-UA" sz="1700" dirty="0"/>
              <a:t>л/га</a:t>
            </a:r>
            <a:endParaRPr lang="ru-RU" sz="1700" dirty="0"/>
          </a:p>
          <a:p>
            <a:pPr marL="0" indent="0">
              <a:buNone/>
            </a:pPr>
            <a:endParaRPr lang="uk-UA" sz="1700" dirty="0"/>
          </a:p>
          <a:p>
            <a:pPr marL="514350" indent="-514350">
              <a:buFont typeface="+mj-lt"/>
              <a:buAutoNum type="arabicParenR" startAt="3"/>
            </a:pPr>
            <a:r>
              <a:rPr lang="uk-UA" sz="1700" b="1" dirty="0"/>
              <a:t>Через 20 днів від попереднього обробітку або за умови наявності ознак церкоспорозу на 30 листках зі 100 рослин</a:t>
            </a:r>
            <a:endParaRPr lang="uk-UA" sz="1700" dirty="0"/>
          </a:p>
          <a:p>
            <a:pPr marL="0" indent="0">
              <a:buNone/>
            </a:pPr>
            <a:r>
              <a:rPr lang="uk-UA" sz="1700" dirty="0"/>
              <a:t>	</a:t>
            </a:r>
            <a:r>
              <a:rPr lang="uk-UA" sz="1700" dirty="0" err="1"/>
              <a:t>Рекс</a:t>
            </a:r>
            <a:r>
              <a:rPr lang="uk-UA" sz="1700" dirty="0"/>
              <a:t> </a:t>
            </a:r>
            <a:r>
              <a:rPr lang="uk-UA" sz="1700" dirty="0" err="1"/>
              <a:t>Дуо</a:t>
            </a:r>
            <a:r>
              <a:rPr lang="uk-UA" sz="1700" dirty="0"/>
              <a:t> – 0,6 (</a:t>
            </a:r>
            <a:r>
              <a:rPr lang="uk-UA" sz="1700" dirty="0" err="1"/>
              <a:t>Епоксіконазол</a:t>
            </a:r>
            <a:r>
              <a:rPr lang="uk-UA" sz="1700" dirty="0"/>
              <a:t> – 110 г </a:t>
            </a:r>
            <a:r>
              <a:rPr lang="uk-UA" sz="1700" dirty="0" err="1"/>
              <a:t>д.р</a:t>
            </a:r>
            <a:r>
              <a:rPr lang="uk-UA" sz="1700" dirty="0"/>
              <a:t>./га) </a:t>
            </a:r>
          </a:p>
          <a:p>
            <a:pPr marL="0" indent="0">
              <a:buNone/>
            </a:pPr>
            <a:r>
              <a:rPr lang="uk-UA" sz="1700" dirty="0"/>
              <a:t>        	+ </a:t>
            </a:r>
            <a:r>
              <a:rPr lang="uk-UA" sz="1700" dirty="0" err="1"/>
              <a:t>Медян</a:t>
            </a:r>
            <a:r>
              <a:rPr lang="uk-UA" sz="1700" dirty="0"/>
              <a:t> Екстра – 1,8-2,0 л/га</a:t>
            </a:r>
            <a:endParaRPr lang="ru-RU" sz="1700" dirty="0"/>
          </a:p>
          <a:p>
            <a:pPr marL="0" indent="0">
              <a:buNone/>
            </a:pP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	</a:t>
            </a:r>
            <a:r>
              <a:rPr lang="ru-RU" sz="1700" b="0" i="0" u="none" strike="noStrike" dirty="0" err="1">
                <a:solidFill>
                  <a:srgbClr val="000000"/>
                </a:solidFill>
                <a:effectLst/>
              </a:rPr>
              <a:t>Ріпо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 (аналоги) + Супер-Мачо</a:t>
            </a:r>
            <a:r>
              <a:rPr lang="ru-RU" sz="1700" dirty="0"/>
              <a:t> 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ru-RU" sz="1700" dirty="0"/>
              <a:t> 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 </a:t>
            </a:r>
            <a:r>
              <a:rPr lang="ru-RU" sz="1700" dirty="0"/>
              <a:t> </a:t>
            </a:r>
            <a:r>
              <a:rPr lang="ru-RU" sz="1700" b="0" i="0" u="none" strike="noStrike" dirty="0">
                <a:solidFill>
                  <a:srgbClr val="000000"/>
                </a:solidFill>
                <a:effectLst/>
              </a:rPr>
              <a:t>0,7+0,1 </a:t>
            </a:r>
            <a:r>
              <a:rPr lang="uk-UA" sz="1700" dirty="0"/>
              <a:t>л/га</a:t>
            </a:r>
            <a:endParaRPr lang="ru-RU" sz="1700" dirty="0"/>
          </a:p>
          <a:p>
            <a:pPr marL="0" indent="0">
              <a:buNone/>
            </a:pPr>
            <a:endParaRPr lang="uk-UA" sz="1700" dirty="0"/>
          </a:p>
          <a:p>
            <a:pPr marL="0" indent="0">
              <a:buNone/>
            </a:pPr>
            <a:endParaRPr lang="uk-UA" sz="1700" dirty="0"/>
          </a:p>
        </p:txBody>
      </p:sp>
    </p:spTree>
    <p:extLst>
      <p:ext uri="{BB962C8B-B14F-4D97-AF65-F5344CB8AC3E}">
        <p14:creationId xmlns:p14="http://schemas.microsoft.com/office/powerpoint/2010/main" val="2600105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8F9102-34E9-A607-3A2E-B86740C17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914" y="0"/>
            <a:ext cx="10515600" cy="1207302"/>
          </a:xfrm>
        </p:spPr>
        <p:txBody>
          <a:bodyPr>
            <a:normAutofit fontScale="90000"/>
          </a:bodyPr>
          <a:lstStyle/>
          <a:p>
            <a:r>
              <a:rPr lang="uk-UA" dirty="0"/>
              <a:t>Рекомендована схема:</a:t>
            </a:r>
            <a:br>
              <a:rPr lang="uk-UA" dirty="0"/>
            </a:br>
            <a:r>
              <a:rPr lang="uk-UA" dirty="0"/>
              <a:t>Тернопіль/Броди/Золочів</a:t>
            </a:r>
            <a:endParaRPr lang="ru-RU" dirty="0"/>
          </a:p>
        </p:txBody>
      </p:sp>
      <p:sp>
        <p:nvSpPr>
          <p:cNvPr id="4" name="Місце для вмісту 2">
            <a:extLst>
              <a:ext uri="{FF2B5EF4-FFF2-40B4-BE49-F238E27FC236}">
                <a16:creationId xmlns:a16="http://schemas.microsoft.com/office/drawing/2014/main" id="{BA5EA50C-BC2E-2BBB-B4F2-6BB8EB5B4D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914" y="1207302"/>
            <a:ext cx="10515600" cy="5289845"/>
          </a:xfrm>
        </p:spPr>
        <p:txBody>
          <a:bodyPr>
            <a:noAutofit/>
          </a:bodyPr>
          <a:lstStyle/>
          <a:p>
            <a:pPr marL="514350" indent="-514350">
              <a:buAutoNum type="arabicParenR"/>
            </a:pPr>
            <a:r>
              <a:rPr lang="uk-UA" sz="1200" b="1" dirty="0"/>
              <a:t>При появі перших ознак ураження (3-5 листків на 100 рослин з ознаками церкоспорозу) (орієнтовно 20-30.06)</a:t>
            </a:r>
            <a:r>
              <a:rPr lang="uk-UA" sz="1200" dirty="0"/>
              <a:t>	</a:t>
            </a:r>
          </a:p>
          <a:p>
            <a:pPr marL="0" indent="0">
              <a:buNone/>
            </a:pPr>
            <a:r>
              <a:rPr lang="uk-UA" sz="1200" dirty="0"/>
              <a:t>            </a:t>
            </a:r>
            <a:r>
              <a:rPr lang="uk-UA" sz="1200" dirty="0" err="1"/>
              <a:t>Рекс</a:t>
            </a:r>
            <a:r>
              <a:rPr lang="uk-UA" sz="1200" dirty="0"/>
              <a:t> </a:t>
            </a:r>
            <a:r>
              <a:rPr lang="uk-UA" sz="1200" dirty="0" err="1"/>
              <a:t>Дуо</a:t>
            </a:r>
            <a:r>
              <a:rPr lang="uk-UA" sz="1200" dirty="0"/>
              <a:t> – 0,65-0,7 л/га (</a:t>
            </a:r>
            <a:r>
              <a:rPr lang="uk-UA" sz="1200" dirty="0" err="1"/>
              <a:t>Епоксіконазол</a:t>
            </a:r>
            <a:r>
              <a:rPr lang="uk-UA" sz="1200" dirty="0"/>
              <a:t> – 120 г </a:t>
            </a:r>
            <a:r>
              <a:rPr lang="uk-UA" sz="1200" dirty="0" err="1"/>
              <a:t>д.р</a:t>
            </a:r>
            <a:r>
              <a:rPr lang="uk-UA" sz="1200" dirty="0"/>
              <a:t>./га) </a:t>
            </a:r>
          </a:p>
          <a:p>
            <a:pPr marL="0" indent="0">
              <a:buNone/>
            </a:pPr>
            <a:r>
              <a:rPr lang="uk-UA" sz="1200" dirty="0"/>
              <a:t>або     </a:t>
            </a:r>
            <a:r>
              <a:rPr lang="uk-UA" sz="1200" dirty="0" err="1"/>
              <a:t>Рекс</a:t>
            </a:r>
            <a:r>
              <a:rPr lang="uk-UA" sz="1200" dirty="0"/>
              <a:t> Плюс – 1,3 л/га</a:t>
            </a:r>
          </a:p>
          <a:p>
            <a:pPr marL="0" indent="0">
              <a:buNone/>
            </a:pPr>
            <a:r>
              <a:rPr lang="uk-UA" sz="1200" dirty="0"/>
              <a:t>        + </a:t>
            </a:r>
            <a:r>
              <a:rPr lang="uk-UA" sz="1200" dirty="0" err="1"/>
              <a:t>Медян</a:t>
            </a:r>
            <a:r>
              <a:rPr lang="uk-UA" sz="1200" dirty="0"/>
              <a:t> Екстра – 1,8-2,0 л/га</a:t>
            </a:r>
            <a:r>
              <a:rPr lang="ru-RU" sz="1200" dirty="0">
                <a:solidFill>
                  <a:srgbClr val="000000"/>
                </a:solidFill>
              </a:rPr>
              <a:t> 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000000"/>
                </a:solidFill>
              </a:rPr>
              <a:t>           </a:t>
            </a:r>
            <a:r>
              <a:rPr lang="ru-RU" sz="1200" dirty="0" err="1">
                <a:solidFill>
                  <a:srgbClr val="000000"/>
                </a:solidFill>
              </a:rPr>
              <a:t>Ріпо</a:t>
            </a:r>
            <a:r>
              <a:rPr lang="ru-RU" sz="1200" dirty="0">
                <a:solidFill>
                  <a:srgbClr val="000000"/>
                </a:solidFill>
              </a:rPr>
              <a:t> (аналоги) + Супер-Мачо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 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 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0,7+0,1 </a:t>
            </a:r>
            <a:r>
              <a:rPr lang="uk-UA" sz="1200" dirty="0"/>
              <a:t>л/га</a:t>
            </a:r>
            <a:r>
              <a:rPr lang="ru-RU" sz="1200" dirty="0">
                <a:solidFill>
                  <a:srgbClr val="000000"/>
                </a:solidFill>
              </a:rPr>
              <a:t> </a:t>
            </a:r>
          </a:p>
          <a:p>
            <a:pPr marL="514350" indent="-514350" algn="just">
              <a:buFont typeface="+mj-lt"/>
              <a:buAutoNum type="arabicParenR" startAt="2"/>
            </a:pPr>
            <a:r>
              <a:rPr lang="uk-UA" sz="1200" b="1" dirty="0"/>
              <a:t>Через 18-20 днів від попереднього обробітку або раніше за умови сприятливих умов і активного поширення церкоспорозу, не швидше 14 днів від попереднього обробітку</a:t>
            </a:r>
          </a:p>
          <a:p>
            <a:pPr marL="0" indent="0">
              <a:buNone/>
            </a:pPr>
            <a:r>
              <a:rPr lang="uk-UA" sz="1200" dirty="0"/>
              <a:t>          </a:t>
            </a:r>
            <a:r>
              <a:rPr lang="uk-UA" sz="1200" dirty="0" err="1"/>
              <a:t>Альто</a:t>
            </a:r>
            <a:r>
              <a:rPr lang="uk-UA" sz="1200" dirty="0"/>
              <a:t> супер (аналоги) – 1 л/га (</a:t>
            </a:r>
            <a:r>
              <a:rPr lang="uk-UA" sz="1200" dirty="0" err="1"/>
              <a:t>Ципроконазол</a:t>
            </a:r>
            <a:r>
              <a:rPr lang="uk-UA" sz="1200" dirty="0"/>
              <a:t> – 80 г </a:t>
            </a:r>
            <a:r>
              <a:rPr lang="uk-UA" sz="1200" dirty="0" err="1"/>
              <a:t>д.р</a:t>
            </a:r>
            <a:r>
              <a:rPr lang="uk-UA" sz="1200" dirty="0"/>
              <a:t>./га)</a:t>
            </a:r>
          </a:p>
          <a:p>
            <a:pPr marL="0" indent="0">
              <a:buNone/>
            </a:pPr>
            <a:r>
              <a:rPr lang="uk-UA" sz="1200" dirty="0"/>
              <a:t>        + </a:t>
            </a:r>
            <a:r>
              <a:rPr lang="uk-UA" sz="1200" dirty="0" err="1"/>
              <a:t>Медян</a:t>
            </a:r>
            <a:r>
              <a:rPr lang="uk-UA" sz="1200" dirty="0"/>
              <a:t> Екстра – 1,8-2,0 л/га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000000"/>
                </a:solidFill>
              </a:rPr>
              <a:t>          </a:t>
            </a:r>
            <a:r>
              <a:rPr lang="ru-RU" sz="1200" dirty="0" err="1">
                <a:solidFill>
                  <a:srgbClr val="000000"/>
                </a:solidFill>
              </a:rPr>
              <a:t>Ріпо</a:t>
            </a:r>
            <a:r>
              <a:rPr lang="ru-RU" sz="1200" dirty="0">
                <a:solidFill>
                  <a:srgbClr val="000000"/>
                </a:solidFill>
              </a:rPr>
              <a:t> (аналоги) + Супер-Мачо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 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 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0,7+0,1 </a:t>
            </a:r>
            <a:r>
              <a:rPr lang="uk-UA" sz="1200" dirty="0"/>
              <a:t>л/га</a:t>
            </a:r>
            <a:r>
              <a:rPr lang="ru-RU" sz="1200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arenR" startAt="3"/>
            </a:pPr>
            <a:r>
              <a:rPr lang="uk-UA" sz="1200" b="1" dirty="0"/>
              <a:t>Через 14-16 днів від попереднього обробітку або раніше за умови сприятливих умов і активного поширення церкоспорозу, не швидше 10 днів від попереднього обробітку</a:t>
            </a:r>
            <a:endParaRPr lang="uk-UA" sz="1200" dirty="0"/>
          </a:p>
          <a:p>
            <a:pPr marL="0" indent="0">
              <a:buNone/>
            </a:pPr>
            <a:r>
              <a:rPr lang="uk-UA" sz="1200" dirty="0"/>
              <a:t>        </a:t>
            </a:r>
            <a:r>
              <a:rPr lang="uk-UA" sz="1200" dirty="0" err="1"/>
              <a:t>Медісон</a:t>
            </a:r>
            <a:r>
              <a:rPr lang="uk-UA" sz="1200" dirty="0"/>
              <a:t> – 0,7 л/га (</a:t>
            </a:r>
            <a:r>
              <a:rPr lang="uk-UA" sz="1200" dirty="0" err="1"/>
              <a:t>Протіоконазол</a:t>
            </a:r>
            <a:r>
              <a:rPr lang="uk-UA" sz="1200" dirty="0"/>
              <a:t> – 120 г </a:t>
            </a:r>
            <a:r>
              <a:rPr lang="uk-UA" sz="1200" dirty="0" err="1"/>
              <a:t>д.р</a:t>
            </a:r>
            <a:r>
              <a:rPr lang="uk-UA" sz="1200" dirty="0"/>
              <a:t>./га)</a:t>
            </a:r>
          </a:p>
          <a:p>
            <a:pPr marL="0" indent="0">
              <a:buNone/>
            </a:pPr>
            <a:r>
              <a:rPr lang="uk-UA" sz="1200" dirty="0"/>
              <a:t>        + Спліт (аналоги) – 0,4 л/га (</a:t>
            </a:r>
            <a:r>
              <a:rPr lang="uk-UA" sz="1200" dirty="0" err="1"/>
              <a:t>Дифеноконазол</a:t>
            </a:r>
            <a:r>
              <a:rPr lang="uk-UA" sz="1200" dirty="0"/>
              <a:t> – 100 г </a:t>
            </a:r>
            <a:r>
              <a:rPr lang="uk-UA" sz="1200" dirty="0" err="1"/>
              <a:t>д.р</a:t>
            </a:r>
            <a:r>
              <a:rPr lang="uk-UA" sz="1200" dirty="0"/>
              <a:t>./га)</a:t>
            </a:r>
          </a:p>
          <a:p>
            <a:pPr marL="0" indent="0">
              <a:buNone/>
            </a:pPr>
            <a:r>
              <a:rPr lang="uk-UA" sz="1200" dirty="0"/>
              <a:t>        + </a:t>
            </a:r>
            <a:r>
              <a:rPr lang="uk-UA" sz="1200" dirty="0" err="1"/>
              <a:t>Медян</a:t>
            </a:r>
            <a:r>
              <a:rPr lang="uk-UA" sz="1200" dirty="0"/>
              <a:t> Екстра – 1,8-2,0 л/га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000000"/>
                </a:solidFill>
              </a:rPr>
              <a:t>         </a:t>
            </a:r>
            <a:r>
              <a:rPr lang="ru-RU" sz="1200" dirty="0" err="1">
                <a:solidFill>
                  <a:srgbClr val="000000"/>
                </a:solidFill>
              </a:rPr>
              <a:t>Ріпо</a:t>
            </a:r>
            <a:r>
              <a:rPr lang="ru-RU" sz="1200" dirty="0">
                <a:solidFill>
                  <a:srgbClr val="000000"/>
                </a:solidFill>
              </a:rPr>
              <a:t> (аналоги) + Супер-Мачо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 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 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0,7+0,1 </a:t>
            </a:r>
            <a:r>
              <a:rPr lang="uk-UA" sz="1200" dirty="0"/>
              <a:t>л/га</a:t>
            </a:r>
            <a:r>
              <a:rPr lang="ru-RU" sz="1200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arenR" startAt="4"/>
            </a:pPr>
            <a:r>
              <a:rPr lang="uk-UA" sz="1200" b="1" dirty="0"/>
              <a:t>Через 18-20 днів від попереднього обробітку або за умови наявності ознак церкоспорозу на 30 листках зі 100 рослин</a:t>
            </a:r>
            <a:endParaRPr lang="uk-UA" sz="1200" dirty="0"/>
          </a:p>
          <a:p>
            <a:pPr marL="0" indent="0">
              <a:buNone/>
            </a:pPr>
            <a:r>
              <a:rPr lang="uk-UA" sz="1200" dirty="0"/>
              <a:t>        </a:t>
            </a:r>
            <a:r>
              <a:rPr lang="uk-UA" sz="1200" dirty="0" err="1"/>
              <a:t>Рекс</a:t>
            </a:r>
            <a:r>
              <a:rPr lang="uk-UA" sz="1200" dirty="0"/>
              <a:t> </a:t>
            </a:r>
            <a:r>
              <a:rPr lang="uk-UA" sz="1200" dirty="0" err="1"/>
              <a:t>Дуо</a:t>
            </a:r>
            <a:r>
              <a:rPr lang="uk-UA" sz="1200" dirty="0"/>
              <a:t> – 0,6 (</a:t>
            </a:r>
            <a:r>
              <a:rPr lang="uk-UA" sz="1200" dirty="0" err="1"/>
              <a:t>Епоксіконазол</a:t>
            </a:r>
            <a:r>
              <a:rPr lang="uk-UA" sz="1200" dirty="0"/>
              <a:t> – 110 г </a:t>
            </a:r>
            <a:r>
              <a:rPr lang="uk-UA" sz="1200" dirty="0" err="1"/>
              <a:t>д.р</a:t>
            </a:r>
            <a:r>
              <a:rPr lang="uk-UA" sz="1200" dirty="0"/>
              <a:t>./га) </a:t>
            </a:r>
          </a:p>
          <a:p>
            <a:pPr marL="0" indent="0">
              <a:buNone/>
            </a:pPr>
            <a:r>
              <a:rPr lang="uk-UA" sz="1200" dirty="0"/>
              <a:t>        + </a:t>
            </a:r>
            <a:r>
              <a:rPr lang="uk-UA" sz="1200" dirty="0" err="1"/>
              <a:t>Медян</a:t>
            </a:r>
            <a:r>
              <a:rPr lang="uk-UA" sz="1200" dirty="0"/>
              <a:t> Екстра – 1,8-2,0 л/га</a:t>
            </a:r>
          </a:p>
          <a:p>
            <a:pPr marL="0" indent="0">
              <a:buNone/>
            </a:pPr>
            <a:r>
              <a:rPr lang="ru-RU" sz="1200" dirty="0">
                <a:solidFill>
                  <a:srgbClr val="000000"/>
                </a:solidFill>
              </a:rPr>
              <a:t>       </a:t>
            </a:r>
            <a:r>
              <a:rPr lang="ru-RU" sz="1200" dirty="0" err="1">
                <a:solidFill>
                  <a:srgbClr val="000000"/>
                </a:solidFill>
              </a:rPr>
              <a:t>Ріпо</a:t>
            </a:r>
            <a:r>
              <a:rPr lang="ru-RU" sz="1200" dirty="0">
                <a:solidFill>
                  <a:srgbClr val="000000"/>
                </a:solidFill>
              </a:rPr>
              <a:t> (аналоги) + Супер-Мачо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 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 </a:t>
            </a:r>
            <a:r>
              <a:rPr lang="ru-RU" sz="1200" dirty="0"/>
              <a:t> </a:t>
            </a:r>
            <a:r>
              <a:rPr lang="ru-RU" sz="1200" dirty="0">
                <a:solidFill>
                  <a:srgbClr val="000000"/>
                </a:solidFill>
              </a:rPr>
              <a:t>0,7+0,1 </a:t>
            </a:r>
            <a:r>
              <a:rPr lang="uk-UA" sz="1200" dirty="0"/>
              <a:t>л/га</a:t>
            </a:r>
            <a:r>
              <a:rPr lang="ru-RU" sz="12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3304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8B33BB-BC9F-41E1-219A-2B42D16D72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Додаткові примітки:</a:t>
            </a:r>
            <a:endParaRPr lang="ru-RU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01DA33B-D4A0-8DB4-D97C-AFF95A9D44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651" y="1492338"/>
            <a:ext cx="10515600" cy="4746091"/>
          </a:xfrm>
        </p:spPr>
        <p:txBody>
          <a:bodyPr>
            <a:normAutofit/>
          </a:bodyPr>
          <a:lstStyle/>
          <a:p>
            <a:pPr algn="just"/>
            <a:r>
              <a:rPr lang="uk-UA" sz="2000" dirty="0"/>
              <a:t>При роботі з </a:t>
            </a:r>
            <a:r>
              <a:rPr lang="uk-UA" sz="2000" dirty="0" err="1"/>
              <a:t>мідьвмісними</a:t>
            </a:r>
            <a:r>
              <a:rPr lang="uk-UA" sz="2000" dirty="0"/>
              <a:t> продуктами до бакової суміші обов'язково </a:t>
            </a:r>
            <a:r>
              <a:rPr lang="uk-UA" sz="2000" dirty="0" err="1"/>
              <a:t>додавайте</a:t>
            </a:r>
            <a:r>
              <a:rPr lang="uk-UA" sz="2000" dirty="0"/>
              <a:t> від 0,5-2,0 л/га Бор </a:t>
            </a:r>
            <a:r>
              <a:rPr lang="uk-UA" sz="2000" dirty="0" err="1"/>
              <a:t>етаноламіну</a:t>
            </a:r>
            <a:r>
              <a:rPr lang="uk-UA" sz="2000" dirty="0"/>
              <a:t>, або аналогічних лужних продуктів (змішуваність Мідь </a:t>
            </a:r>
            <a:r>
              <a:rPr lang="uk-UA" sz="2000" dirty="0" err="1"/>
              <a:t>вмісних</a:t>
            </a:r>
            <a:r>
              <a:rPr lang="uk-UA" sz="2000" dirty="0"/>
              <a:t> препаратів зростає в лужному середовищі)</a:t>
            </a:r>
          </a:p>
          <a:p>
            <a:pPr algn="just"/>
            <a:r>
              <a:rPr lang="uk-UA" sz="2000" dirty="0" err="1"/>
              <a:t>Медян</a:t>
            </a:r>
            <a:r>
              <a:rPr lang="uk-UA" sz="2000" dirty="0"/>
              <a:t> Екстра в схемі може бути заміщений іншими аналогами контактних фунгіцидів (</a:t>
            </a:r>
            <a:r>
              <a:rPr lang="uk-UA" sz="2000" dirty="0" err="1"/>
              <a:t>Купроксат</a:t>
            </a:r>
            <a:r>
              <a:rPr lang="uk-UA" sz="2000" dirty="0"/>
              <a:t> – 2,0-2,5 л/га, </a:t>
            </a:r>
            <a:r>
              <a:rPr lang="uk-UA" sz="2000" dirty="0" err="1"/>
              <a:t>Манкоцеб</a:t>
            </a:r>
            <a:r>
              <a:rPr lang="uk-UA" sz="2000" dirty="0"/>
              <a:t> – 2,0-2,5 л/га (окремо краще не використовувати, лише в поєднанні з іншими контактними фунгіцидами)</a:t>
            </a:r>
          </a:p>
          <a:p>
            <a:pPr algn="just"/>
            <a:r>
              <a:rPr lang="ru-RU" sz="2000" dirty="0"/>
              <a:t>За </a:t>
            </a:r>
            <a:r>
              <a:rPr lang="ru-RU" sz="2000" dirty="0" err="1"/>
              <a:t>умови</a:t>
            </a:r>
            <a:r>
              <a:rPr lang="ru-RU" sz="2000" dirty="0"/>
              <a:t> </a:t>
            </a:r>
            <a:r>
              <a:rPr lang="ru-RU" sz="2000" dirty="0" err="1"/>
              <a:t>дощової</a:t>
            </a:r>
            <a:r>
              <a:rPr lang="ru-RU" sz="2000" dirty="0"/>
              <a:t> погоди на момент </a:t>
            </a:r>
            <a:r>
              <a:rPr lang="ru-RU" sz="2000" dirty="0" err="1"/>
              <a:t>обробітків</a:t>
            </a:r>
            <a:r>
              <a:rPr lang="ru-RU" sz="2000" dirty="0"/>
              <a:t> – в схемах </a:t>
            </a:r>
            <a:r>
              <a:rPr lang="ru-RU" sz="2000" dirty="0" err="1"/>
              <a:t>скасовуємо</a:t>
            </a:r>
            <a:r>
              <a:rPr lang="ru-RU" sz="2000" dirty="0"/>
              <a:t> </a:t>
            </a:r>
            <a:r>
              <a:rPr lang="ru-RU" sz="2000" dirty="0" err="1"/>
              <a:t>внесення</a:t>
            </a:r>
            <a:r>
              <a:rPr lang="ru-RU" sz="2000" dirty="0"/>
              <a:t> </a:t>
            </a:r>
            <a:r>
              <a:rPr lang="ru-RU" sz="2000" dirty="0" err="1"/>
              <a:t>мідьвмісних</a:t>
            </a:r>
            <a:r>
              <a:rPr lang="ru-RU" sz="2000" dirty="0"/>
              <a:t> </a:t>
            </a:r>
            <a:r>
              <a:rPr lang="ru-RU" sz="2000" dirty="0" err="1"/>
              <a:t>фунгіцидів</a:t>
            </a:r>
            <a:r>
              <a:rPr lang="ru-RU" sz="2000" dirty="0"/>
              <a:t>, проводимо </a:t>
            </a:r>
            <a:r>
              <a:rPr lang="ru-RU" sz="2000" dirty="0" err="1"/>
              <a:t>окреме</a:t>
            </a:r>
            <a:r>
              <a:rPr lang="ru-RU" sz="2000" dirty="0"/>
              <a:t> </a:t>
            </a:r>
            <a:r>
              <a:rPr lang="ru-RU" sz="2000" dirty="0" err="1"/>
              <a:t>внесення</a:t>
            </a:r>
            <a:r>
              <a:rPr lang="ru-RU" sz="2000" dirty="0"/>
              <a:t> </a:t>
            </a:r>
            <a:r>
              <a:rPr lang="ru-RU" sz="2000" dirty="0" err="1"/>
              <a:t>даними</a:t>
            </a:r>
            <a:r>
              <a:rPr lang="ru-RU" sz="2000" dirty="0"/>
              <a:t> продуктами при </a:t>
            </a:r>
            <a:r>
              <a:rPr lang="ru-RU" sz="2000" dirty="0" err="1"/>
              <a:t>настанні</a:t>
            </a:r>
            <a:r>
              <a:rPr lang="ru-RU" sz="2000" dirty="0"/>
              <a:t> </a:t>
            </a:r>
            <a:r>
              <a:rPr lang="ru-RU" sz="2000" dirty="0" err="1"/>
              <a:t>ясної</a:t>
            </a:r>
            <a:r>
              <a:rPr lang="ru-RU" sz="2000" dirty="0"/>
              <a:t> погоди. 20 мм </a:t>
            </a:r>
            <a:r>
              <a:rPr lang="ru-RU" sz="2000" dirty="0" err="1"/>
              <a:t>опадів</a:t>
            </a:r>
            <a:r>
              <a:rPr lang="ru-RU" sz="2000" dirty="0"/>
              <a:t> – </a:t>
            </a:r>
            <a:r>
              <a:rPr lang="ru-RU" sz="2000" dirty="0" err="1"/>
              <a:t>змиває</a:t>
            </a:r>
            <a:r>
              <a:rPr lang="ru-RU" sz="2000" dirty="0"/>
              <a:t> </a:t>
            </a:r>
            <a:r>
              <a:rPr lang="ru-RU" sz="2000" dirty="0" err="1"/>
              <a:t>захисний</a:t>
            </a:r>
            <a:r>
              <a:rPr lang="ru-RU" sz="2000" dirty="0"/>
              <a:t> шар </a:t>
            </a:r>
            <a:r>
              <a:rPr lang="ru-RU" sz="2000" dirty="0" err="1"/>
              <a:t>утворений</a:t>
            </a:r>
            <a:r>
              <a:rPr lang="ru-RU" sz="2000" dirty="0"/>
              <a:t> </a:t>
            </a:r>
            <a:r>
              <a:rPr lang="ru-RU" sz="2000" dirty="0" err="1"/>
              <a:t>контактними</a:t>
            </a:r>
            <a:r>
              <a:rPr lang="ru-RU" sz="2000" dirty="0"/>
              <a:t> </a:t>
            </a:r>
            <a:r>
              <a:rPr lang="ru-RU" sz="2000" dirty="0" err="1"/>
              <a:t>фунгіцидами</a:t>
            </a:r>
            <a:r>
              <a:rPr lang="ru-RU" sz="2000" dirty="0"/>
              <a:t>.</a:t>
            </a:r>
          </a:p>
          <a:p>
            <a:pPr algn="just"/>
            <a:r>
              <a:rPr lang="ru-RU" sz="2000" dirty="0" err="1"/>
              <a:t>Норми</a:t>
            </a:r>
            <a:r>
              <a:rPr lang="ru-RU" sz="2000" dirty="0"/>
              <a:t> </a:t>
            </a:r>
            <a:r>
              <a:rPr lang="ru-RU" sz="2000" dirty="0" err="1"/>
              <a:t>виливу</a:t>
            </a:r>
            <a:r>
              <a:rPr lang="ru-RU" sz="2000" dirty="0"/>
              <a:t> </a:t>
            </a:r>
            <a:r>
              <a:rPr lang="ru-RU" sz="2000" dirty="0" err="1"/>
              <a:t>Бакової</a:t>
            </a:r>
            <a:r>
              <a:rPr lang="ru-RU" sz="2000" dirty="0"/>
              <a:t> </a:t>
            </a:r>
            <a:r>
              <a:rPr lang="ru-RU" sz="2000" dirty="0" err="1"/>
              <a:t>суміші</a:t>
            </a:r>
            <a:r>
              <a:rPr lang="ru-RU" sz="2000" dirty="0"/>
              <a:t> </a:t>
            </a:r>
            <a:r>
              <a:rPr lang="ru-RU" sz="2000" dirty="0" err="1"/>
              <a:t>повинні</a:t>
            </a:r>
            <a:r>
              <a:rPr lang="ru-RU" sz="2000" dirty="0"/>
              <a:t> </a:t>
            </a:r>
            <a:r>
              <a:rPr lang="ru-RU" sz="2000" dirty="0" err="1"/>
              <a:t>становити</a:t>
            </a:r>
            <a:r>
              <a:rPr lang="ru-RU" sz="2000" dirty="0"/>
              <a:t> не </a:t>
            </a:r>
            <a:r>
              <a:rPr lang="ru-RU" sz="2000" dirty="0" err="1"/>
              <a:t>менше</a:t>
            </a:r>
            <a:r>
              <a:rPr lang="ru-RU" sz="2000" dirty="0"/>
              <a:t> 200 л/га</a:t>
            </a:r>
          </a:p>
          <a:p>
            <a:pPr algn="just"/>
            <a:r>
              <a:rPr lang="ru-RU" sz="2000" dirty="0"/>
              <a:t>!!! 1-й </a:t>
            </a:r>
            <a:r>
              <a:rPr lang="ru-RU" sz="2000" dirty="0" err="1"/>
              <a:t>обробіток</a:t>
            </a:r>
            <a:r>
              <a:rPr lang="ru-RU" sz="2000" dirty="0"/>
              <a:t> в </a:t>
            </a:r>
            <a:r>
              <a:rPr lang="ru-RU" sz="2000" dirty="0" err="1"/>
              <a:t>схемі</a:t>
            </a:r>
            <a:r>
              <a:rPr lang="ru-RU" sz="2000" dirty="0"/>
              <a:t> </a:t>
            </a:r>
            <a:r>
              <a:rPr lang="ru-RU" sz="2000" dirty="0" err="1"/>
              <a:t>захисту</a:t>
            </a:r>
            <a:r>
              <a:rPr lang="ru-RU" sz="2000" dirty="0"/>
              <a:t> є </a:t>
            </a:r>
            <a:r>
              <a:rPr lang="ru-RU" sz="2000" dirty="0" err="1"/>
              <a:t>найважливішим</a:t>
            </a:r>
            <a:r>
              <a:rPr lang="ru-RU" sz="2000" dirty="0"/>
              <a:t>,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нього</a:t>
            </a:r>
            <a:r>
              <a:rPr lang="ru-RU" sz="2000" dirty="0"/>
              <a:t> </a:t>
            </a:r>
            <a:r>
              <a:rPr lang="ru-RU" sz="2000" dirty="0" err="1"/>
              <a:t>залежить</a:t>
            </a:r>
            <a:r>
              <a:rPr lang="ru-RU" sz="2000" dirty="0"/>
              <a:t> початкова </a:t>
            </a:r>
            <a:r>
              <a:rPr lang="ru-RU" sz="2000" dirty="0" err="1"/>
              <a:t>ефективність</a:t>
            </a:r>
            <a:r>
              <a:rPr lang="ru-RU" sz="2000" dirty="0"/>
              <a:t> і </a:t>
            </a:r>
            <a:r>
              <a:rPr lang="ru-RU" sz="2000" dirty="0" err="1"/>
              <a:t>подальша</a:t>
            </a:r>
            <a:r>
              <a:rPr lang="ru-RU" sz="2000" dirty="0"/>
              <a:t> </a:t>
            </a:r>
            <a:r>
              <a:rPr lang="ru-RU" sz="2000" dirty="0" err="1"/>
              <a:t>кількість</a:t>
            </a:r>
            <a:r>
              <a:rPr lang="ru-RU" sz="2000" dirty="0"/>
              <a:t> </a:t>
            </a:r>
            <a:r>
              <a:rPr lang="ru-RU" sz="2000" dirty="0" err="1"/>
              <a:t>загальних</a:t>
            </a:r>
            <a:r>
              <a:rPr lang="ru-RU" sz="2000" dirty="0"/>
              <a:t> </a:t>
            </a:r>
            <a:r>
              <a:rPr lang="ru-RU" sz="2000" dirty="0" err="1"/>
              <a:t>фунгіцидних</a:t>
            </a:r>
            <a:r>
              <a:rPr lang="ru-RU" sz="2000" dirty="0"/>
              <a:t> </a:t>
            </a:r>
            <a:r>
              <a:rPr lang="ru-RU" sz="2000" dirty="0" err="1"/>
              <a:t>обробітків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5971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8D0685C-FE56-BDD9-4944-A8C6D6878D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611" y="132890"/>
            <a:ext cx="11446777" cy="6437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7947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737</Words>
  <Application>Microsoft Office PowerPoint</Application>
  <PresentationFormat>Широкий екран</PresentationFormat>
  <Paragraphs>55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Планові схеми фунгіцидного захисту Цукрового буряку 2022</vt:lpstr>
      <vt:lpstr>Результати дослідження стійкості штамів церкоспорозу до д.р. фунгіцидів (2021 р)</vt:lpstr>
      <vt:lpstr>Рекомендована схема: Сокаль/Чортків</vt:lpstr>
      <vt:lpstr>Рекомендована схема: Тернопіль/Броди/Золочів</vt:lpstr>
      <vt:lpstr>Додаткові примітки: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Планові схеми фунгіцидного захисту Цукрового буряку 2022</dc:title>
  <dc:creator>Діма Костарєв</dc:creator>
  <cp:lastModifiedBy>Роман Борисюк</cp:lastModifiedBy>
  <cp:revision>3</cp:revision>
  <dcterms:created xsi:type="dcterms:W3CDTF">2022-06-06T09:41:26Z</dcterms:created>
  <dcterms:modified xsi:type="dcterms:W3CDTF">2022-06-06T12:56:58Z</dcterms:modified>
</cp:coreProperties>
</file>